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50" r:id="rId1"/>
    <p:sldMasterId id="2147483657" r:id="rId2"/>
    <p:sldMasterId id="2147483653" r:id="rId3"/>
    <p:sldMasterId id="2147483685"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4387976" rtl="0" eaLnBrk="1" latinLnBrk="0" hangingPunct="1">
      <a:defRPr sz="8585" kern="1200">
        <a:solidFill>
          <a:schemeClr val="tx1"/>
        </a:solidFill>
        <a:latin typeface="+mn-lt"/>
        <a:ea typeface="+mn-ea"/>
        <a:cs typeface="+mn-cs"/>
      </a:defRPr>
    </a:lvl1pPr>
    <a:lvl2pPr marL="2193989" algn="l" defTabSz="4387976" rtl="0" eaLnBrk="1" latinLnBrk="0" hangingPunct="1">
      <a:defRPr sz="8585" kern="1200">
        <a:solidFill>
          <a:schemeClr val="tx1"/>
        </a:solidFill>
        <a:latin typeface="+mn-lt"/>
        <a:ea typeface="+mn-ea"/>
        <a:cs typeface="+mn-cs"/>
      </a:defRPr>
    </a:lvl2pPr>
    <a:lvl3pPr marL="4387976" algn="l" defTabSz="4387976" rtl="0" eaLnBrk="1" latinLnBrk="0" hangingPunct="1">
      <a:defRPr sz="8585" kern="1200">
        <a:solidFill>
          <a:schemeClr val="tx1"/>
        </a:solidFill>
        <a:latin typeface="+mn-lt"/>
        <a:ea typeface="+mn-ea"/>
        <a:cs typeface="+mn-cs"/>
      </a:defRPr>
    </a:lvl3pPr>
    <a:lvl4pPr marL="6581966" algn="l" defTabSz="4387976" rtl="0" eaLnBrk="1" latinLnBrk="0" hangingPunct="1">
      <a:defRPr sz="8585" kern="1200">
        <a:solidFill>
          <a:schemeClr val="tx1"/>
        </a:solidFill>
        <a:latin typeface="+mn-lt"/>
        <a:ea typeface="+mn-ea"/>
        <a:cs typeface="+mn-cs"/>
      </a:defRPr>
    </a:lvl4pPr>
    <a:lvl5pPr marL="8775954" algn="l" defTabSz="4387976" rtl="0" eaLnBrk="1" latinLnBrk="0" hangingPunct="1">
      <a:defRPr sz="8585" kern="1200">
        <a:solidFill>
          <a:schemeClr val="tx1"/>
        </a:solidFill>
        <a:latin typeface="+mn-lt"/>
        <a:ea typeface="+mn-ea"/>
        <a:cs typeface="+mn-cs"/>
      </a:defRPr>
    </a:lvl5pPr>
    <a:lvl6pPr marL="10969943" algn="l" defTabSz="4387976" rtl="0" eaLnBrk="1" latinLnBrk="0" hangingPunct="1">
      <a:defRPr sz="8585" kern="1200">
        <a:solidFill>
          <a:schemeClr val="tx1"/>
        </a:solidFill>
        <a:latin typeface="+mn-lt"/>
        <a:ea typeface="+mn-ea"/>
        <a:cs typeface="+mn-cs"/>
      </a:defRPr>
    </a:lvl6pPr>
    <a:lvl7pPr marL="13163934" algn="l" defTabSz="4387976" rtl="0" eaLnBrk="1" latinLnBrk="0" hangingPunct="1">
      <a:defRPr sz="8585" kern="1200">
        <a:solidFill>
          <a:schemeClr val="tx1"/>
        </a:solidFill>
        <a:latin typeface="+mn-lt"/>
        <a:ea typeface="+mn-ea"/>
        <a:cs typeface="+mn-cs"/>
      </a:defRPr>
    </a:lvl7pPr>
    <a:lvl8pPr marL="15357921" algn="l" defTabSz="4387976" rtl="0" eaLnBrk="1" latinLnBrk="0" hangingPunct="1">
      <a:defRPr sz="8585" kern="1200">
        <a:solidFill>
          <a:schemeClr val="tx1"/>
        </a:solidFill>
        <a:latin typeface="+mn-lt"/>
        <a:ea typeface="+mn-ea"/>
        <a:cs typeface="+mn-cs"/>
      </a:defRPr>
    </a:lvl8pPr>
    <a:lvl9pPr marL="17551910" algn="l" defTabSz="4387976" rtl="0" eaLnBrk="1" latinLnBrk="0" hangingPunct="1">
      <a:defRPr sz="85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userDrawn="1">
          <p15:clr>
            <a:srgbClr val="A4A3A4"/>
          </p15:clr>
        </p15:guide>
        <p15:guide id="2" orient="horz" pos="288" userDrawn="1">
          <p15:clr>
            <a:srgbClr val="A4A3A4"/>
          </p15:clr>
        </p15:guide>
        <p15:guide id="3" orient="horz" pos="20160" userDrawn="1">
          <p15:clr>
            <a:srgbClr val="A4A3A4"/>
          </p15:clr>
        </p15:guide>
        <p15:guide id="4" orient="horz" userDrawn="1">
          <p15:clr>
            <a:srgbClr val="A4A3A4"/>
          </p15:clr>
        </p15:guide>
        <p15:guide id="5" pos="581" userDrawn="1">
          <p15:clr>
            <a:srgbClr val="A4A3A4"/>
          </p15:clr>
        </p15:guide>
        <p15:guide id="6" pos="2706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7" name="Flora Chan" initials="FC" lastIdx="2" clrIdx="7"/>
  <p:cmAuthor id="1" name="A.KOTOULAS" initials="HELP" lastIdx="1" clrIdx="1"/>
  <p:cmAuthor id="2" name="A.KOTOULAS" initials="HELP - " lastIdx="1" clrIdx="2"/>
  <p:cmAuthor id="3" name="PosterPresentations.com - 510.649.3001" initials="HELP - " lastIdx="1" clrIdx="3"/>
  <p:cmAuthor id="4" name="Bordieri, Michael" initials="MJB" lastIdx="22" clrIdx="4"/>
  <p:cmAuthor id="5" name="Morgan Wild" initials="MW" lastIdx="2" clrIdx="5"/>
  <p:cmAuthor id="6" name="Bordieri, Michael" initials="BM" lastIdx="1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4EB"/>
    <a:srgbClr val="424F68"/>
    <a:srgbClr val="CFE0EA"/>
    <a:srgbClr val="B3E5EF"/>
    <a:srgbClr val="8DB5CD"/>
    <a:srgbClr val="CADDE8"/>
    <a:srgbClr val="99BDD3"/>
    <a:srgbClr val="B4BCCA"/>
    <a:srgbClr val="CDD2DE"/>
    <a:srgbClr val="3B59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006" autoAdjust="0"/>
    <p:restoredTop sz="91554" autoAdjust="0"/>
  </p:normalViewPr>
  <p:slideViewPr>
    <p:cSldViewPr snapToGrid="0" snapToObjects="1" showGuides="1">
      <p:cViewPr varScale="1">
        <p:scale>
          <a:sx n="11" d="100"/>
          <a:sy n="11" d="100"/>
        </p:scale>
        <p:origin x="1546" y="106"/>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7/3/2019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dirty="0"/>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7/3/2019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7976" rtl="0" eaLnBrk="1" latinLnBrk="0" hangingPunct="1">
      <a:defRPr sz="5849" kern="1200">
        <a:solidFill>
          <a:schemeClr val="tx1"/>
        </a:solidFill>
        <a:latin typeface="+mn-lt"/>
        <a:ea typeface="+mn-ea"/>
        <a:cs typeface="+mn-cs"/>
      </a:defRPr>
    </a:lvl1pPr>
    <a:lvl2pPr marL="2193989" algn="l" defTabSz="4387976" rtl="0" eaLnBrk="1" latinLnBrk="0" hangingPunct="1">
      <a:defRPr sz="5849" kern="1200">
        <a:solidFill>
          <a:schemeClr val="tx1"/>
        </a:solidFill>
        <a:latin typeface="+mn-lt"/>
        <a:ea typeface="+mn-ea"/>
        <a:cs typeface="+mn-cs"/>
      </a:defRPr>
    </a:lvl2pPr>
    <a:lvl3pPr marL="4387976" algn="l" defTabSz="4387976" rtl="0" eaLnBrk="1" latinLnBrk="0" hangingPunct="1">
      <a:defRPr sz="5849" kern="1200">
        <a:solidFill>
          <a:schemeClr val="tx1"/>
        </a:solidFill>
        <a:latin typeface="+mn-lt"/>
        <a:ea typeface="+mn-ea"/>
        <a:cs typeface="+mn-cs"/>
      </a:defRPr>
    </a:lvl3pPr>
    <a:lvl4pPr marL="6581966" algn="l" defTabSz="4387976" rtl="0" eaLnBrk="1" latinLnBrk="0" hangingPunct="1">
      <a:defRPr sz="5849" kern="1200">
        <a:solidFill>
          <a:schemeClr val="tx1"/>
        </a:solidFill>
        <a:latin typeface="+mn-lt"/>
        <a:ea typeface="+mn-ea"/>
        <a:cs typeface="+mn-cs"/>
      </a:defRPr>
    </a:lvl4pPr>
    <a:lvl5pPr marL="8775954" algn="l" defTabSz="4387976" rtl="0" eaLnBrk="1" latinLnBrk="0" hangingPunct="1">
      <a:defRPr sz="5849" kern="1200">
        <a:solidFill>
          <a:schemeClr val="tx1"/>
        </a:solidFill>
        <a:latin typeface="+mn-lt"/>
        <a:ea typeface="+mn-ea"/>
        <a:cs typeface="+mn-cs"/>
      </a:defRPr>
    </a:lvl5pPr>
    <a:lvl6pPr marL="10969943" algn="l" defTabSz="4387976" rtl="0" eaLnBrk="1" latinLnBrk="0" hangingPunct="1">
      <a:defRPr sz="5849" kern="1200">
        <a:solidFill>
          <a:schemeClr val="tx1"/>
        </a:solidFill>
        <a:latin typeface="+mn-lt"/>
        <a:ea typeface="+mn-ea"/>
        <a:cs typeface="+mn-cs"/>
      </a:defRPr>
    </a:lvl6pPr>
    <a:lvl7pPr marL="13163934" algn="l" defTabSz="4387976" rtl="0" eaLnBrk="1" latinLnBrk="0" hangingPunct="1">
      <a:defRPr sz="5849" kern="1200">
        <a:solidFill>
          <a:schemeClr val="tx1"/>
        </a:solidFill>
        <a:latin typeface="+mn-lt"/>
        <a:ea typeface="+mn-ea"/>
        <a:cs typeface="+mn-cs"/>
      </a:defRPr>
    </a:lvl7pPr>
    <a:lvl8pPr marL="15357921" algn="l" defTabSz="4387976" rtl="0" eaLnBrk="1" latinLnBrk="0" hangingPunct="1">
      <a:defRPr sz="5849" kern="1200">
        <a:solidFill>
          <a:schemeClr val="tx1"/>
        </a:solidFill>
        <a:latin typeface="+mn-lt"/>
        <a:ea typeface="+mn-ea"/>
        <a:cs typeface="+mn-cs"/>
      </a:defRPr>
    </a:lvl8pPr>
    <a:lvl9pPr marL="17551910" algn="l" defTabSz="4387976" rtl="0" eaLnBrk="1" latinLnBrk="0" hangingPunct="1">
      <a:defRPr sz="584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8399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5"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6"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72"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42"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2" y="5574587"/>
            <a:ext cx="10058400"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33" y="557458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33" y="6378483"/>
            <a:ext cx="10047018"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3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3"/>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33" y="2570523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7"/>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904188" y="1495155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7"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79"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4139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686861" y="2263243"/>
            <a:ext cx="15800832" cy="8339328"/>
          </a:xfrm>
        </p:spPr>
        <p:txBody>
          <a:bodyPr>
            <a:noAutofit/>
          </a:bodyPr>
          <a:lstStyle>
            <a:lvl1pPr>
              <a:lnSpc>
                <a:spcPct val="80000"/>
              </a:lnSpc>
              <a:defRPr sz="17280"/>
            </a:lvl1pPr>
          </a:lstStyle>
          <a:p>
            <a:r>
              <a:rPr lang="en-US"/>
              <a:t>Click to edit Master title style</a:t>
            </a:r>
            <a:endParaRPr lang="en-US" dirty="0"/>
          </a:p>
        </p:txBody>
      </p:sp>
      <p:sp>
        <p:nvSpPr>
          <p:cNvPr id="3" name="Content Placeholder 2"/>
          <p:cNvSpPr>
            <a:spLocks noGrp="1"/>
          </p:cNvSpPr>
          <p:nvPr>
            <p:ph idx="1"/>
          </p:nvPr>
        </p:nvSpPr>
        <p:spPr>
          <a:xfrm>
            <a:off x="20574000" y="3950208"/>
            <a:ext cx="20442326" cy="24886310"/>
          </a:xfrm>
        </p:spPr>
        <p:txBody>
          <a:bodyPr>
            <a:normAutofit/>
          </a:bodyPr>
          <a:lstStyle>
            <a:lvl1pPr>
              <a:defRPr sz="9600"/>
            </a:lvl1pPr>
            <a:lvl2pPr>
              <a:defRPr sz="7680"/>
            </a:lvl2pPr>
            <a:lvl3pPr>
              <a:defRPr sz="5760"/>
            </a:lvl3pPr>
            <a:lvl4pPr>
              <a:defRPr sz="5760"/>
            </a:lvl4pPr>
            <a:lvl5pPr>
              <a:defRPr sz="5760"/>
            </a:lvl5pPr>
            <a:lvl6pPr>
              <a:defRPr sz="5760"/>
            </a:lvl6pPr>
            <a:lvl7pPr>
              <a:defRPr sz="5760"/>
            </a:lvl7pPr>
            <a:lvl8pPr>
              <a:defRPr sz="5760"/>
            </a:lvl8pPr>
            <a:lvl9pPr>
              <a:defRPr sz="57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86861" y="10836029"/>
            <a:ext cx="15800832" cy="18059011"/>
          </a:xfrm>
        </p:spPr>
        <p:txBody>
          <a:bodyPr lIns="91440" rIns="91440">
            <a:normAutofit/>
          </a:bodyPr>
          <a:lstStyle>
            <a:lvl1pPr marL="0" indent="0">
              <a:lnSpc>
                <a:spcPct val="108000"/>
              </a:lnSpc>
              <a:spcBef>
                <a:spcPts val="2880"/>
              </a:spcBef>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0121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3808662"/>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5"/>
            <a:ext cx="43880227" cy="21945600"/>
          </a:xfrm>
          <a:solidFill>
            <a:schemeClr val="accent1">
              <a:lumMod val="60000"/>
              <a:lumOff val="40000"/>
            </a:schemeClr>
          </a:solidFill>
        </p:spPr>
        <p:txBody>
          <a:bodyPr lIns="457200" tIns="365760"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dirty="0"/>
              <a:t>Click icon to add picture</a:t>
            </a:r>
          </a:p>
        </p:txBody>
      </p:sp>
      <p:sp>
        <p:nvSpPr>
          <p:cNvPr id="4" name="Text Placeholder 3"/>
          <p:cNvSpPr>
            <a:spLocks noGrp="1"/>
          </p:cNvSpPr>
          <p:nvPr>
            <p:ph type="body" sz="half" idx="2"/>
          </p:nvPr>
        </p:nvSpPr>
        <p:spPr>
          <a:xfrm>
            <a:off x="30998160" y="23808662"/>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59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9955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3657600"/>
            <a:ext cx="9464040" cy="2596896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3566167" y="3657600"/>
            <a:ext cx="27294840" cy="259689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36210240" y="833102"/>
            <a:ext cx="0" cy="32918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157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5"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6"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72"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42"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2" y="5574587"/>
            <a:ext cx="10058400"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33" y="557458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33" y="6378483"/>
            <a:ext cx="10047018"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3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3"/>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33" y="2570523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7"/>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904188" y="1495155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7"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79"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extLst>
      <p:ext uri="{BB962C8B-B14F-4D97-AF65-F5344CB8AC3E}">
        <p14:creationId xmlns:p14="http://schemas.microsoft.com/office/powerpoint/2010/main" val="190749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9" y="6295356"/>
            <a:ext cx="13591277"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0" y="5457830"/>
            <a:ext cx="1357312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9" name="Text Placeholder 3"/>
          <p:cNvSpPr>
            <a:spLocks noGrp="1"/>
          </p:cNvSpPr>
          <p:nvPr>
            <p:ph type="body" sz="quarter" idx="19" hasCustomPrompt="1"/>
          </p:nvPr>
        </p:nvSpPr>
        <p:spPr>
          <a:xfrm>
            <a:off x="922344" y="18240480"/>
            <a:ext cx="1359286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942081" y="17435064"/>
            <a:ext cx="1357312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5154278" y="21595086"/>
            <a:ext cx="1357153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5154278" y="20765498"/>
            <a:ext cx="13571534"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5162215" y="6295356"/>
            <a:ext cx="1357153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5154286" y="5457830"/>
            <a:ext cx="1357947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9395744" y="5457830"/>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9395744" y="6295356"/>
            <a:ext cx="13576029"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9395744" y="17402957"/>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9390716" y="18157353"/>
            <a:ext cx="13581061"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9395744" y="25871495"/>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9395748" y="26625889"/>
            <a:ext cx="13581061"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71" name="Text Placeholder 5"/>
          <p:cNvSpPr>
            <a:spLocks noGrp="1"/>
          </p:cNvSpPr>
          <p:nvPr>
            <p:ph type="body" sz="quarter" idx="95"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3"/>
          <p:cNvSpPr>
            <a:spLocks noGrp="1"/>
          </p:cNvSpPr>
          <p:nvPr>
            <p:ph type="body" sz="quarter" idx="107"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3" name="Text Placeholder 3"/>
          <p:cNvSpPr>
            <a:spLocks noGrp="1"/>
          </p:cNvSpPr>
          <p:nvPr>
            <p:ph type="body" sz="quarter" idx="116"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4" name="Text Placeholder 3"/>
          <p:cNvSpPr>
            <a:spLocks noGrp="1"/>
          </p:cNvSpPr>
          <p:nvPr>
            <p:ph type="body" sz="quarter" idx="117"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5" name="Text Placeholder 3"/>
          <p:cNvSpPr>
            <a:spLocks noGrp="1"/>
          </p:cNvSpPr>
          <p:nvPr>
            <p:ph type="body" sz="quarter" idx="118"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6" name="Text Placeholder 3"/>
          <p:cNvSpPr>
            <a:spLocks noGrp="1"/>
          </p:cNvSpPr>
          <p:nvPr>
            <p:ph type="body" sz="quarter" idx="119"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7" name="Text Placeholder 3"/>
          <p:cNvSpPr>
            <a:spLocks noGrp="1"/>
          </p:cNvSpPr>
          <p:nvPr>
            <p:ph type="body" sz="quarter" idx="120"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8" name="Text Placeholder 3"/>
          <p:cNvSpPr>
            <a:spLocks noGrp="1"/>
          </p:cNvSpPr>
          <p:nvPr>
            <p:ph type="body" sz="quarter" idx="121"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9" name="Text Placeholder 3"/>
          <p:cNvSpPr>
            <a:spLocks noGrp="1"/>
          </p:cNvSpPr>
          <p:nvPr>
            <p:ph type="body" sz="quarter" idx="122"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0" name="Text Placeholder 3"/>
          <p:cNvSpPr>
            <a:spLocks noGrp="1"/>
          </p:cNvSpPr>
          <p:nvPr>
            <p:ph type="body" sz="quarter" idx="123"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1" name="Text Placeholder 3"/>
          <p:cNvSpPr>
            <a:spLocks noGrp="1"/>
          </p:cNvSpPr>
          <p:nvPr>
            <p:ph type="body" sz="quarter" idx="124"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2" name="Text Placeholder 3"/>
          <p:cNvSpPr>
            <a:spLocks noGrp="1"/>
          </p:cNvSpPr>
          <p:nvPr>
            <p:ph type="body" sz="quarter" idx="125"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8" name="Picture Placeholder 13"/>
          <p:cNvSpPr>
            <a:spLocks noGrp="1"/>
          </p:cNvSpPr>
          <p:nvPr>
            <p:ph type="pic" sz="quarter" idx="130"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1"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0" name="Picture Placeholder 13"/>
          <p:cNvSpPr>
            <a:spLocks noGrp="1"/>
          </p:cNvSpPr>
          <p:nvPr>
            <p:ph type="pic" sz="quarter" idx="132"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1" name="Picture Placeholder 13"/>
          <p:cNvSpPr>
            <a:spLocks noGrp="1"/>
          </p:cNvSpPr>
          <p:nvPr>
            <p:ph type="pic" sz="quarter" idx="133"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4"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3" name="Picture Placeholder 13"/>
          <p:cNvSpPr>
            <a:spLocks noGrp="1"/>
          </p:cNvSpPr>
          <p:nvPr>
            <p:ph type="pic" sz="quarter" idx="135"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4" name="Text Placeholder 5"/>
          <p:cNvSpPr>
            <a:spLocks noGrp="1"/>
          </p:cNvSpPr>
          <p:nvPr>
            <p:ph type="body" sz="quarter" idx="136"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5" name="Text Placeholder 5"/>
          <p:cNvSpPr>
            <a:spLocks noGrp="1"/>
          </p:cNvSpPr>
          <p:nvPr>
            <p:ph type="body" sz="quarter" idx="137"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6" name="Text Placeholder 5"/>
          <p:cNvSpPr>
            <a:spLocks noGrp="1"/>
          </p:cNvSpPr>
          <p:nvPr>
            <p:ph type="body" sz="quarter" idx="138"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7" name="Text Placeholder 5"/>
          <p:cNvSpPr>
            <a:spLocks noGrp="1"/>
          </p:cNvSpPr>
          <p:nvPr>
            <p:ph type="body" sz="quarter" idx="139"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8" name="Text Placeholder 5"/>
          <p:cNvSpPr>
            <a:spLocks noGrp="1"/>
          </p:cNvSpPr>
          <p:nvPr>
            <p:ph type="body" sz="quarter" idx="140"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41"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42"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43"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4"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5"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6"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5" name="Text Placeholder 5"/>
          <p:cNvSpPr>
            <a:spLocks noGrp="1"/>
          </p:cNvSpPr>
          <p:nvPr>
            <p:ph type="body" sz="quarter" idx="147"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6" name="Text Placeholder 5"/>
          <p:cNvSpPr>
            <a:spLocks noGrp="1"/>
          </p:cNvSpPr>
          <p:nvPr>
            <p:ph type="body" sz="quarter" idx="148"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7" name="Text Placeholder 5"/>
          <p:cNvSpPr>
            <a:spLocks noGrp="1"/>
          </p:cNvSpPr>
          <p:nvPr>
            <p:ph type="body" sz="quarter" idx="149" hasCustomPrompt="1"/>
          </p:nvPr>
        </p:nvSpPr>
        <p:spPr>
          <a:xfrm>
            <a:off x="-13906858" y="17058041"/>
            <a:ext cx="13569696"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66"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3"/>
            <a:ext cx="10056814"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922345" y="5374703"/>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9" name="Text Placeholder 3"/>
          <p:cNvSpPr>
            <a:spLocks noGrp="1"/>
          </p:cNvSpPr>
          <p:nvPr>
            <p:ph type="body" sz="quarter" idx="19" hasCustomPrompt="1"/>
          </p:nvPr>
        </p:nvSpPr>
        <p:spPr>
          <a:xfrm>
            <a:off x="902599" y="15043761"/>
            <a:ext cx="1005840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587169" y="6204285"/>
            <a:ext cx="20720049"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1587166" y="5374703"/>
            <a:ext cx="20720050"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1587166" y="21896537"/>
            <a:ext cx="20720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1587163" y="21100583"/>
            <a:ext cx="20720050"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2905543" y="5374703"/>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2905543" y="6212223"/>
            <a:ext cx="10047018"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290554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2905536" y="15011403"/>
            <a:ext cx="10052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2905543" y="25695714"/>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2905536" y="26436774"/>
            <a:ext cx="10052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7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3"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4"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5"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6"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7"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8"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9"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0"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1"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2"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8"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0"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1"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3"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4"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5"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6"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7"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8"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5"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6"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7"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66"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45920" y="23808658"/>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Subtitle 2"/>
          <p:cNvSpPr>
            <a:spLocks noGrp="1"/>
          </p:cNvSpPr>
          <p:nvPr>
            <p:ph type="subTitle" idx="1"/>
          </p:nvPr>
        </p:nvSpPr>
        <p:spPr>
          <a:xfrm>
            <a:off x="30998160" y="23808658"/>
            <a:ext cx="11521440" cy="7022592"/>
          </a:xfrm>
        </p:spPr>
        <p:txBody>
          <a:bodyPr lIns="91440" rIns="91440" anchor="ctr">
            <a:normAutofit/>
          </a:bodyPr>
          <a:lstStyle>
            <a:lvl1pPr marL="0" indent="0" algn="l">
              <a:lnSpc>
                <a:spcPct val="100000"/>
              </a:lnSpc>
              <a:spcBef>
                <a:spcPts val="0"/>
              </a:spcBef>
              <a:buNone/>
              <a:defRPr sz="7680">
                <a:solidFill>
                  <a:schemeClr val="tx1">
                    <a:lumMod val="95000"/>
                    <a:lumOff val="5000"/>
                  </a:schemeClr>
                </a:solidFill>
              </a:defRPr>
            </a:lvl1pPr>
            <a:lvl2pPr marL="2194560" indent="0" algn="ctr">
              <a:buNone/>
              <a:defRPr sz="7680"/>
            </a:lvl2pPr>
            <a:lvl3pPr marL="4389120" indent="0" algn="ctr">
              <a:buNone/>
              <a:defRPr sz="768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05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677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3808658"/>
            <a:ext cx="27980640" cy="7022592"/>
          </a:xfrm>
        </p:spPr>
        <p:txBody>
          <a:bodyPr anchor="ctr">
            <a:normAutofit/>
          </a:bodyPr>
          <a:lstStyle>
            <a:lvl1pPr algn="r">
              <a:defRPr sz="21120" b="0" spc="960" baseline="0"/>
            </a:lvl1pPr>
          </a:lstStyle>
          <a:p>
            <a:r>
              <a:rPr lang="en-US"/>
              <a:t>Click to edit Master title style</a:t>
            </a:r>
            <a:endParaRPr lang="en-US" dirty="0"/>
          </a:p>
        </p:txBody>
      </p:sp>
      <p:sp>
        <p:nvSpPr>
          <p:cNvPr id="3" name="Text Placeholder 2"/>
          <p:cNvSpPr>
            <a:spLocks noGrp="1"/>
          </p:cNvSpPr>
          <p:nvPr>
            <p:ph type="body" idx="1"/>
          </p:nvPr>
        </p:nvSpPr>
        <p:spPr>
          <a:xfrm>
            <a:off x="30998160" y="23808658"/>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826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86861"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61552"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023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86861" y="10462253"/>
            <a:ext cx="17117568" cy="3950208"/>
          </a:xfrm>
        </p:spPr>
        <p:txBody>
          <a:bodyPr lIns="137160" rIns="137160" anchor="ctr">
            <a:normAutofit/>
          </a:bodyPr>
          <a:lstStyle>
            <a:lvl1pPr marL="0" indent="0">
              <a:spcBef>
                <a:spcPts val="0"/>
              </a:spcBef>
              <a:spcAft>
                <a:spcPts val="0"/>
              </a:spcAft>
              <a:buNone/>
              <a:defRPr sz="10560" b="0" cap="none" baseline="0">
                <a:solidFill>
                  <a:schemeClr val="accent1"/>
                </a:solidFill>
                <a:latin typeface="+mn-lt"/>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686861"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561552" y="10462253"/>
            <a:ext cx="17117568" cy="3950208"/>
          </a:xfrm>
        </p:spPr>
        <p:txBody>
          <a:bodyPr lIns="137160" rIns="137160" anchor="ctr">
            <a:normAutofit/>
          </a:bodyPr>
          <a:lstStyle>
            <a:lvl1pPr marL="0" indent="0">
              <a:spcBef>
                <a:spcPts val="0"/>
              </a:spcBef>
              <a:spcAft>
                <a:spcPts val="0"/>
              </a:spcAft>
              <a:buNone/>
              <a:defRPr lang="en-US" sz="10560" b="0" kern="1200" cap="none" baseline="0" dirty="0">
                <a:solidFill>
                  <a:schemeClr val="accent1"/>
                </a:solidFill>
                <a:latin typeface="+mn-lt"/>
                <a:ea typeface="+mn-ea"/>
                <a:cs typeface="+mn-cs"/>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marL="0" lvl="0" indent="0" algn="l" defTabSz="4389120" rtl="0" eaLnBrk="1" latinLnBrk="0" hangingPunct="1">
              <a:lnSpc>
                <a:spcPct val="90000"/>
              </a:lnSpc>
              <a:spcBef>
                <a:spcPts val="8640"/>
              </a:spcBef>
              <a:buNone/>
            </a:pPr>
            <a:r>
              <a:rPr lang="en-US"/>
              <a:t>Edit Master text styles</a:t>
            </a:r>
          </a:p>
        </p:txBody>
      </p:sp>
      <p:sp>
        <p:nvSpPr>
          <p:cNvPr id="6" name="Content Placeholder 5"/>
          <p:cNvSpPr>
            <a:spLocks noGrp="1"/>
          </p:cNvSpPr>
          <p:nvPr>
            <p:ph sz="quarter" idx="4"/>
          </p:nvPr>
        </p:nvSpPr>
        <p:spPr>
          <a:xfrm>
            <a:off x="21561552"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973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73953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4.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88166" tIns="44082" rIns="88166" bIns="44082" anchor="ctr"/>
          <a:lstStyle/>
          <a:p>
            <a:pPr>
              <a:defRPr/>
            </a:pPr>
            <a:endParaRPr lang="en-US" sz="10303" dirty="0"/>
          </a:p>
        </p:txBody>
      </p:sp>
      <p:sp>
        <p:nvSpPr>
          <p:cNvPr id="9" name="Rectangle 9"/>
          <p:cNvSpPr>
            <a:spLocks noChangeArrowheads="1"/>
          </p:cNvSpPr>
          <p:nvPr/>
        </p:nvSpPr>
        <p:spPr bwMode="auto">
          <a:xfrm>
            <a:off x="0" y="4805366"/>
            <a:ext cx="43891200" cy="152400"/>
          </a:xfrm>
          <a:prstGeom prst="rect">
            <a:avLst/>
          </a:prstGeom>
          <a:solidFill>
            <a:schemeClr val="accent5">
              <a:lumMod val="50000"/>
            </a:schemeClr>
          </a:solidFill>
          <a:ln w="152400">
            <a:noFill/>
            <a:miter lim="800000"/>
            <a:headEnd/>
            <a:tailEnd/>
          </a:ln>
          <a:effectLst/>
        </p:spPr>
        <p:txBody>
          <a:bodyPr wrap="none" lIns="88166" tIns="44082" rIns="88166" bIns="44082" anchor="ctr"/>
          <a:lstStyle/>
          <a:p>
            <a:pPr>
              <a:defRPr/>
            </a:pPr>
            <a:endParaRPr lang="en-US" sz="10303" dirty="0"/>
          </a:p>
        </p:txBody>
      </p:sp>
      <p:sp>
        <p:nvSpPr>
          <p:cNvPr id="10" name="Text Box 14"/>
          <p:cNvSpPr txBox="1">
            <a:spLocks noChangeArrowheads="1"/>
          </p:cNvSpPr>
          <p:nvPr/>
        </p:nvSpPr>
        <p:spPr bwMode="auto">
          <a:xfrm>
            <a:off x="1484177" y="32232605"/>
            <a:ext cx="2514600" cy="306786"/>
          </a:xfrm>
          <a:prstGeom prst="rect">
            <a:avLst/>
          </a:prstGeom>
          <a:noFill/>
          <a:ln w="9525">
            <a:noFill/>
            <a:miter lim="800000"/>
            <a:headEnd/>
            <a:tailEnd/>
          </a:ln>
          <a:effectLst/>
        </p:spPr>
        <p:txBody>
          <a:bodyPr lIns="88000" tIns="43991" rIns="88000" bIns="43991">
            <a:spAutoFit/>
          </a:bodyPr>
          <a:lstStyle/>
          <a:p>
            <a:pPr eaLnBrk="0" hangingPunct="0">
              <a:lnSpc>
                <a:spcPct val="65000"/>
              </a:lnSpc>
              <a:spcBef>
                <a:spcPct val="50000"/>
              </a:spcBef>
              <a:defRPr/>
            </a:pPr>
            <a:r>
              <a:rPr lang="en-US" sz="48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960" b="1" dirty="0">
                <a:solidFill>
                  <a:schemeClr val="bg1">
                    <a:lumMod val="75000"/>
                  </a:schemeClr>
                </a:solidFill>
                <a:latin typeface="Arial" charset="0"/>
              </a:rPr>
              <a:t>www.PosterPresentations.com</a:t>
            </a:r>
          </a:p>
        </p:txBody>
      </p:sp>
      <p:sp>
        <p:nvSpPr>
          <p:cNvPr id="27" name="Rectangle 26"/>
          <p:cNvSpPr/>
          <p:nvPr/>
        </p:nvSpPr>
        <p:spPr>
          <a:xfrm>
            <a:off x="44222135" y="0"/>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3840" b="1" dirty="0">
                <a:solidFill>
                  <a:schemeClr val="bg1"/>
                </a:solidFill>
                <a:latin typeface="Trebuchet MS" pitchFamily="34" charset="0"/>
              </a:rPr>
              <a:t>QUICK</a:t>
            </a:r>
            <a:r>
              <a:rPr lang="en-US" sz="3840" b="1" baseline="0" dirty="0">
                <a:solidFill>
                  <a:schemeClr val="bg1"/>
                </a:solidFill>
                <a:latin typeface="Trebuchet MS" pitchFamily="34" charset="0"/>
              </a:rPr>
              <a:t> TIPS</a:t>
            </a:r>
            <a:endParaRPr lang="en-US" sz="3840" b="1" dirty="0">
              <a:solidFill>
                <a:schemeClr val="bg1"/>
              </a:solidFill>
              <a:latin typeface="Trebuchet MS" pitchFamily="34" charset="0"/>
            </a:endParaRP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3022673"/>
            <a:r>
              <a:rPr lang="en-US" sz="3000" dirty="0">
                <a:latin typeface="Trebuchet MS" pitchFamily="34" charset="0"/>
              </a:rPr>
              <a:t>This PowerPoint</a:t>
            </a:r>
            <a:r>
              <a:rPr lang="en-US" sz="3000" baseline="0" dirty="0">
                <a:latin typeface="Trebuchet MS" pitchFamily="34" charset="0"/>
              </a:rPr>
              <a:t> template requires basic PowerPoint (version 2007 or newer) skills. Below is a list of commonly asked questions specific to this template. </a:t>
            </a:r>
            <a:br>
              <a:rPr lang="en-US" sz="3000" baseline="0" dirty="0">
                <a:latin typeface="Trebuchet MS" pitchFamily="34" charset="0"/>
              </a:rPr>
            </a:br>
            <a:r>
              <a:rPr lang="en-US" sz="3000" baseline="0" dirty="0">
                <a:latin typeface="Trebuchet MS" pitchFamily="34" charset="0"/>
              </a:rPr>
              <a:t>If you are using an older version of PowerPoint some template features may not work properly.</a:t>
            </a:r>
            <a:endParaRPr lang="en-US" sz="3840" b="1" dirty="0">
              <a:solidFill>
                <a:srgbClr val="FFFF00"/>
              </a:solidFill>
              <a:latin typeface="Trebuchet MS" pitchFamily="34" charset="0"/>
            </a:endParaRPr>
          </a:p>
          <a:p>
            <a:pPr defTabSz="3022673"/>
            <a:endParaRPr lang="en-US" sz="3840" b="1" dirty="0">
              <a:solidFill>
                <a:srgbClr val="FFFF00"/>
              </a:solidFill>
              <a:latin typeface="Trebuchet MS" pitchFamily="34" charset="0"/>
            </a:endParaRPr>
          </a:p>
          <a:p>
            <a:pPr algn="ctr"/>
            <a:r>
              <a:rPr lang="en-US" sz="3840" b="1" dirty="0">
                <a:solidFill>
                  <a:schemeClr val="bg1"/>
                </a:solidFill>
                <a:latin typeface="Trebuchet MS" pitchFamily="34" charset="0"/>
              </a:rPr>
              <a:t>Using the template</a:t>
            </a:r>
            <a:endParaRPr lang="en-US" sz="3840" b="1" baseline="0" dirty="0">
              <a:solidFill>
                <a:schemeClr val="bg1"/>
              </a:solidFill>
              <a:latin typeface="Trebuchet MS" pitchFamily="34" charset="0"/>
            </a:endParaRPr>
          </a:p>
          <a:p>
            <a:pPr algn="ctr"/>
            <a:endParaRPr lang="en-US" sz="3000" b="1" dirty="0">
              <a:solidFill>
                <a:srgbClr val="FFFF00"/>
              </a:solidFill>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1" dirty="0">
                <a:solidFill>
                  <a:srgbClr val="FFFF00"/>
                </a:solidFill>
                <a:latin typeface="Trebuchet MS" pitchFamily="34" charset="0"/>
              </a:rPr>
              <a:t>Verifying the quality of your graphics</a:t>
            </a:r>
          </a:p>
          <a:p>
            <a:pPr defTabSz="3022673"/>
            <a:r>
              <a:rPr lang="en-US" sz="3000" dirty="0">
                <a:latin typeface="Trebuchet MS" pitchFamily="34" charset="0"/>
              </a:rPr>
              <a:t>Go to the </a:t>
            </a:r>
            <a:r>
              <a:rPr lang="en-US" sz="30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000" baseline="0" dirty="0">
                <a:latin typeface="Trebuchet MS" pitchFamily="34" charset="0"/>
              </a:rPr>
            </a:br>
            <a:endParaRPr lang="en-US" sz="3000" baseline="0" dirty="0">
              <a:latin typeface="Trebuchet MS" pitchFamily="34" charset="0"/>
            </a:endParaRPr>
          </a:p>
          <a:p>
            <a:pPr defTabSz="3022673"/>
            <a:r>
              <a:rPr lang="en-US" sz="3000" b="1" dirty="0">
                <a:solidFill>
                  <a:srgbClr val="FFFF00"/>
                </a:solidFill>
                <a:latin typeface="Trebuchet MS" pitchFamily="34" charset="0"/>
              </a:rPr>
              <a:t>Using the placeholders</a:t>
            </a:r>
          </a:p>
          <a:p>
            <a:pPr defTabSz="3022673"/>
            <a:r>
              <a:rPr lang="en-US" sz="3000" baseline="0" dirty="0">
                <a:latin typeface="Trebuchet MS" pitchFamily="34" charset="0"/>
              </a:rPr>
              <a:t>To add text to this template click inside a placeholder and type in or paste your text. To move a placeholder, click on it </a:t>
            </a:r>
            <a:r>
              <a:rPr lang="en-US" sz="3000" u="sng" baseline="0" dirty="0">
                <a:latin typeface="Trebuchet MS" pitchFamily="34" charset="0"/>
              </a:rPr>
              <a:t>once</a:t>
            </a:r>
            <a:r>
              <a:rPr lang="en-US" sz="3000" baseline="0" dirty="0">
                <a:latin typeface="Trebuchet MS" pitchFamily="34" charset="0"/>
              </a:rPr>
              <a:t> (to select it), place your cursor on its frame and your cursor will change to this symbol:         Then, click </a:t>
            </a:r>
            <a:r>
              <a:rPr lang="en-US" sz="3000" u="sng" baseline="0" dirty="0">
                <a:latin typeface="Trebuchet MS" pitchFamily="34" charset="0"/>
              </a:rPr>
              <a:t>once</a:t>
            </a:r>
            <a:r>
              <a:rPr lang="en-US" sz="3000" baseline="0" dirty="0">
                <a:latin typeface="Trebuchet MS" pitchFamily="34" charset="0"/>
              </a:rPr>
              <a:t> and drag it to its new location where you can resize it as needed. Additional placeholders can be found on the left side of this template.</a:t>
            </a:r>
          </a:p>
          <a:p>
            <a:pPr defTabSz="3022673"/>
            <a:endParaRPr lang="en-US" sz="3000" b="1" baseline="0" dirty="0">
              <a:solidFill>
                <a:srgbClr val="FFFF00"/>
              </a:solidFill>
              <a:latin typeface="Trebuchet MS" pitchFamily="34" charset="0"/>
            </a:endParaRPr>
          </a:p>
          <a:p>
            <a:pPr defTabSz="3022673"/>
            <a:r>
              <a:rPr lang="en-US" sz="3000" b="1" baseline="0" dirty="0">
                <a:solidFill>
                  <a:srgbClr val="FFFF00"/>
                </a:solidFill>
                <a:latin typeface="Trebuchet MS" pitchFamily="34" charset="0"/>
              </a:rPr>
              <a:t>Modifying the layout</a:t>
            </a:r>
          </a:p>
          <a:p>
            <a:pPr defTabSz="3022673"/>
            <a:r>
              <a:rPr lang="en-US" sz="3000" dirty="0">
                <a:latin typeface="Trebuchet MS" pitchFamily="34" charset="0"/>
              </a:rPr>
              <a:t>This template has four</a:t>
            </a:r>
            <a:endParaRPr lang="en-US" sz="3000" baseline="0" dirty="0">
              <a:latin typeface="Trebuchet MS" pitchFamily="34" charset="0"/>
            </a:endParaRPr>
          </a:p>
          <a:p>
            <a:pPr defTabSz="3022673"/>
            <a:r>
              <a:rPr lang="en-US" sz="3000" baseline="0" dirty="0">
                <a:latin typeface="Trebuchet MS" pitchFamily="34" charset="0"/>
              </a:rPr>
              <a:t>different column layouts. </a:t>
            </a:r>
          </a:p>
          <a:p>
            <a:pPr defTabSz="3022673"/>
            <a:r>
              <a:rPr lang="en-US" sz="3000" u="sng" baseline="0" dirty="0">
                <a:latin typeface="Trebuchet MS" pitchFamily="34" charset="0"/>
              </a:rPr>
              <a:t>Right-click</a:t>
            </a:r>
            <a:r>
              <a:rPr lang="en-US" sz="3000" baseline="0" dirty="0">
                <a:latin typeface="Trebuchet MS" pitchFamily="34" charset="0"/>
              </a:rPr>
              <a:t> your mouse</a:t>
            </a:r>
          </a:p>
          <a:p>
            <a:pPr defTabSz="3022673"/>
            <a:r>
              <a:rPr lang="en-US" sz="3000" baseline="0" dirty="0">
                <a:latin typeface="Trebuchet MS" pitchFamily="34" charset="0"/>
              </a:rPr>
              <a:t>on the background and </a:t>
            </a:r>
          </a:p>
          <a:p>
            <a:pPr defTabSz="3022673"/>
            <a:r>
              <a:rPr lang="en-US" sz="3000" baseline="0" dirty="0">
                <a:latin typeface="Trebuchet MS" pitchFamily="34" charset="0"/>
              </a:rPr>
              <a:t>click on “Layout” to see </a:t>
            </a:r>
          </a:p>
          <a:p>
            <a:pPr defTabSz="3022673"/>
            <a:r>
              <a:rPr lang="en-US" sz="3000" baseline="0" dirty="0">
                <a:latin typeface="Trebuchet MS" pitchFamily="34" charset="0"/>
              </a:rPr>
              <a:t>the layout options.</a:t>
            </a:r>
            <a:endParaRPr lang="en-US" sz="3000" dirty="0">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aseline="0" dirty="0">
                <a:latin typeface="Trebuchet MS" pitchFamily="34" charset="0"/>
              </a:rPr>
              <a:t>The columns in the provided layouts are fixed and cannot be moved but advanced users can modify any layout by going to VIEW and then SLIDE MASTER.</a:t>
            </a:r>
          </a:p>
          <a:p>
            <a:pPr marL="0" marR="0" indent="0" algn="l" defTabSz="3022673" rtl="0" eaLnBrk="1" fontAlgn="auto" latinLnBrk="0" hangingPunct="1">
              <a:lnSpc>
                <a:spcPct val="100000"/>
              </a:lnSpc>
              <a:spcBef>
                <a:spcPts val="0"/>
              </a:spcBef>
              <a:spcAft>
                <a:spcPts val="0"/>
              </a:spcAft>
              <a:buClrTx/>
              <a:buSzTx/>
              <a:buFontTx/>
              <a:buNone/>
              <a:tabLst/>
              <a:defRPr/>
            </a:pPr>
            <a:endParaRPr lang="en-US" sz="3000" baseline="0" dirty="0">
              <a:latin typeface="Trebuchet MS" pitchFamily="34" charset="0"/>
            </a:endParaRPr>
          </a:p>
          <a:p>
            <a:pPr defTabSz="3022673"/>
            <a:r>
              <a:rPr lang="en-US" sz="3000" b="1" baseline="0" dirty="0">
                <a:solidFill>
                  <a:srgbClr val="FFFF00"/>
                </a:solidFill>
                <a:latin typeface="Trebuchet MS" pitchFamily="34" charset="0"/>
              </a:rPr>
              <a:t>Importing text and graphics from external sources</a:t>
            </a:r>
          </a:p>
          <a:p>
            <a:pPr defTabSz="3022673"/>
            <a:r>
              <a:rPr lang="en-US" sz="3000" b="1" u="sng" baseline="0" dirty="0">
                <a:latin typeface="Trebuchet MS" pitchFamily="34" charset="0"/>
              </a:rPr>
              <a:t>TEXT: </a:t>
            </a:r>
            <a:r>
              <a:rPr lang="en-US" sz="3000" baseline="0" dirty="0">
                <a:latin typeface="Trebuchet MS" pitchFamily="34" charset="0"/>
              </a:rPr>
              <a:t>Paste or type your text into a pre-existing placeholder or drag in a new placeholder from the left side of the template. Move it anywhere as needed.</a:t>
            </a:r>
          </a:p>
          <a:p>
            <a:pPr defTabSz="3022673"/>
            <a:r>
              <a:rPr lang="en-US" sz="3000" b="1" u="sng" baseline="0" dirty="0">
                <a:latin typeface="Trebuchet MS" pitchFamily="34" charset="0"/>
              </a:rPr>
              <a:t>PHOTOS: </a:t>
            </a:r>
            <a:r>
              <a:rPr lang="en-US" sz="3000" baseline="0" dirty="0">
                <a:latin typeface="Trebuchet MS" pitchFamily="34" charset="0"/>
              </a:rPr>
              <a:t>Drag in a picture placeholder, size it </a:t>
            </a:r>
            <a:r>
              <a:rPr lang="en-US" sz="3000" u="sng" baseline="0" dirty="0">
                <a:latin typeface="Trebuchet MS" pitchFamily="34" charset="0"/>
              </a:rPr>
              <a:t>first</a:t>
            </a:r>
            <a:r>
              <a:rPr lang="en-US" sz="3000" baseline="0" dirty="0">
                <a:latin typeface="Trebuchet MS" pitchFamily="34" charset="0"/>
              </a:rPr>
              <a:t>, click in it and insert a photo from the menu.</a:t>
            </a:r>
          </a:p>
          <a:p>
            <a:pPr defTabSz="3022673"/>
            <a:r>
              <a:rPr lang="en-US" sz="3000" b="1" u="sng" baseline="0" dirty="0">
                <a:latin typeface="Trebuchet MS" pitchFamily="34" charset="0"/>
              </a:rPr>
              <a:t>TABLES: </a:t>
            </a:r>
            <a:r>
              <a:rPr lang="en-US" sz="3000" baseline="0" dirty="0">
                <a:latin typeface="Trebuchet MS" pitchFamily="34" charset="0"/>
              </a:rPr>
              <a:t>You can copy and paste a table from an external document onto this poster template. To adjust  the way the text fits within the cells of a table that has been pasted, </a:t>
            </a:r>
            <a:r>
              <a:rPr lang="en-US" sz="3000" u="sng" baseline="0" dirty="0">
                <a:latin typeface="Trebuchet MS" pitchFamily="34" charset="0"/>
              </a:rPr>
              <a:t>right-click</a:t>
            </a:r>
            <a:r>
              <a:rPr lang="en-US" sz="3000" baseline="0" dirty="0">
                <a:latin typeface="Trebuchet MS" pitchFamily="34" charset="0"/>
              </a:rPr>
              <a:t> on the table, click FORMAT SHAPE  then click on TEXT BOX and change the INTERNAL MARGIN values to 0.25</a:t>
            </a:r>
          </a:p>
          <a:p>
            <a:pPr defTabSz="3022673"/>
            <a:endParaRPr lang="en-US" sz="3000" baseline="0" dirty="0">
              <a:latin typeface="Trebuchet MS" pitchFamily="34" charset="0"/>
            </a:endParaRPr>
          </a:p>
          <a:p>
            <a:pPr defTabSz="3022673"/>
            <a:r>
              <a:rPr lang="en-US" sz="3000" b="1" baseline="0" dirty="0">
                <a:solidFill>
                  <a:srgbClr val="FFFF00"/>
                </a:solidFill>
                <a:latin typeface="Trebuchet MS" pitchFamily="34" charset="0"/>
              </a:rPr>
              <a:t>Modifying the color scheme</a:t>
            </a:r>
          </a:p>
          <a:p>
            <a:pPr defTabSz="3022673"/>
            <a:r>
              <a:rPr lang="en-US" sz="3000" baseline="0" dirty="0">
                <a:latin typeface="Trebuchet MS" pitchFamily="34" charset="0"/>
              </a:rPr>
              <a:t>To change the color scheme of this template go to the “Design” menu and click on “Colors”. You can choose from the provide color combinations or you can create your own.</a:t>
            </a:r>
          </a:p>
          <a:p>
            <a:pPr defTabSz="3022673"/>
            <a:endParaRPr lang="en-US" sz="3000" baseline="0" dirty="0">
              <a:latin typeface="Trebuchet MS" pitchFamily="34" charset="0"/>
            </a:endParaRPr>
          </a:p>
          <a:p>
            <a:pPr defTabSz="3022673"/>
            <a:endParaRPr lang="en-US" sz="3000" baseline="0" dirty="0">
              <a:latin typeface="Trebuchet MS" pitchFamily="34" charset="0"/>
            </a:endParaRPr>
          </a:p>
          <a:p>
            <a:pPr defTabSz="4232250"/>
            <a:endParaRPr lang="en-US" sz="1920" baseline="0" dirty="0">
              <a:latin typeface="Trebuchet MS" pitchFamily="34" charset="0"/>
            </a:endParaRPr>
          </a:p>
          <a:p>
            <a:pPr defTabSz="4232250"/>
            <a:endParaRPr lang="en-US" sz="1920" dirty="0">
              <a:latin typeface="Trebuchet MS" pitchFamily="34" charset="0"/>
            </a:endParaRPr>
          </a:p>
          <a:p>
            <a:pPr algn="ctr"/>
            <a:endParaRPr lang="en-US" sz="1920" b="1" dirty="0">
              <a:solidFill>
                <a:schemeClr val="bg1"/>
              </a:solidFill>
              <a:latin typeface="Trebuchet MS" pitchFamily="34" charset="0"/>
            </a:endParaRPr>
          </a:p>
          <a:p>
            <a:pPr defTabSz="4232250"/>
            <a:endParaRPr lang="en-US" sz="1920" b="1" dirty="0">
              <a:solidFill>
                <a:srgbClr val="FFFF00"/>
              </a:solidFill>
              <a:latin typeface="Trebuchet MS" pitchFamily="34" charset="0"/>
            </a:endParaRPr>
          </a:p>
          <a:p>
            <a:pPr algn="ctr"/>
            <a:endParaRPr lang="en-US" sz="3000" b="1" dirty="0">
              <a:latin typeface="Trebuchet MS" pitchFamily="34" charset="0"/>
            </a:endParaRPr>
          </a:p>
        </p:txBody>
      </p:sp>
      <p:sp>
        <p:nvSpPr>
          <p:cNvPr id="28" name="Rectangle 27"/>
          <p:cNvSpPr/>
          <p:nvPr/>
        </p:nvSpPr>
        <p:spPr>
          <a:xfrm>
            <a:off x="-13946602" y="-77485"/>
            <a:ext cx="13577436"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4320" b="1" dirty="0">
                <a:solidFill>
                  <a:schemeClr val="bg1"/>
                </a:solidFill>
                <a:latin typeface="Trebuchet MS" pitchFamily="34" charset="0"/>
              </a:rPr>
              <a:t>QUICK DESIGN</a:t>
            </a:r>
            <a:r>
              <a:rPr lang="en-US" sz="4320" b="1" baseline="0" dirty="0">
                <a:solidFill>
                  <a:schemeClr val="bg1"/>
                </a:solidFill>
                <a:latin typeface="Trebuchet MS" pitchFamily="34" charset="0"/>
              </a:rPr>
              <a:t> </a:t>
            </a:r>
            <a:r>
              <a:rPr lang="en-US" sz="4320" b="1" dirty="0">
                <a:solidFill>
                  <a:schemeClr val="bg1"/>
                </a:solidFill>
                <a:latin typeface="Trebuchet MS" pitchFamily="34" charset="0"/>
              </a:rPr>
              <a:t>GUIDE</a:t>
            </a: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4232250"/>
            <a:r>
              <a:rPr lang="en-US" sz="3000" dirty="0">
                <a:latin typeface="Trebuchet MS" pitchFamily="34" charset="0"/>
              </a:rPr>
              <a:t>This PowerPoint</a:t>
            </a:r>
            <a:r>
              <a:rPr lang="en-US" sz="3000" baseline="0" dirty="0">
                <a:latin typeface="Trebuchet MS" pitchFamily="34" charset="0"/>
              </a:rPr>
              <a:t> </a:t>
            </a:r>
            <a:r>
              <a:rPr lang="en-US" sz="3000" dirty="0">
                <a:latin typeface="Trebuchet MS" pitchFamily="34" charset="0"/>
              </a:rPr>
              <a:t>2007 template produces</a:t>
            </a:r>
            <a:r>
              <a:rPr lang="en-US" sz="3000" baseline="0" dirty="0">
                <a:latin typeface="Trebuchet MS" pitchFamily="34" charset="0"/>
              </a:rPr>
              <a:t> </a:t>
            </a:r>
            <a:r>
              <a:rPr lang="en-US" sz="3000" dirty="0">
                <a:latin typeface="Trebuchet MS" pitchFamily="34" charset="0"/>
              </a:rPr>
              <a:t>a 36”x48” professional  poster. It</a:t>
            </a:r>
            <a:r>
              <a:rPr lang="en-US" sz="3000" baseline="0" dirty="0">
                <a:latin typeface="Trebuchet MS" pitchFamily="34" charset="0"/>
              </a:rPr>
              <a:t> </a:t>
            </a:r>
            <a:r>
              <a:rPr lang="en-US" sz="3000" dirty="0">
                <a:latin typeface="Trebuchet MS" pitchFamily="34" charset="0"/>
              </a:rPr>
              <a:t>will save you valuable time placing titles, subtitles,</a:t>
            </a:r>
            <a:r>
              <a:rPr lang="en-US" sz="3000" baseline="0" dirty="0">
                <a:latin typeface="Trebuchet MS" pitchFamily="34" charset="0"/>
              </a:rPr>
              <a:t> text, and graphics</a:t>
            </a:r>
            <a:r>
              <a:rPr lang="en-US" sz="3000" dirty="0">
                <a:latin typeface="Trebuchet MS" pitchFamily="34" charset="0"/>
              </a:rPr>
              <a:t>. </a:t>
            </a:r>
          </a:p>
          <a:p>
            <a:pPr defTabSz="4232250"/>
            <a:endParaRPr lang="en-US" sz="3000" dirty="0">
              <a:latin typeface="Trebuchet MS" pitchFamily="34" charset="0"/>
            </a:endParaRPr>
          </a:p>
          <a:p>
            <a:pPr defTabSz="4232250"/>
            <a:r>
              <a:rPr lang="en-US" sz="3000" dirty="0">
                <a:latin typeface="Trebuchet MS" pitchFamily="34" charset="0"/>
              </a:rPr>
              <a:t>Use it to create your presentation. Then send</a:t>
            </a:r>
            <a:r>
              <a:rPr lang="en-US" sz="3000" baseline="0" dirty="0">
                <a:latin typeface="Trebuchet MS" pitchFamily="34" charset="0"/>
              </a:rPr>
              <a:t> it </a:t>
            </a:r>
            <a:r>
              <a:rPr lang="en-US" sz="3000" dirty="0">
                <a:latin typeface="Trebuchet MS" pitchFamily="34" charset="0"/>
              </a:rPr>
              <a:t>to </a:t>
            </a:r>
            <a:r>
              <a:rPr lang="en-US" sz="3000" b="1" dirty="0">
                <a:latin typeface="Trebuchet MS" pitchFamily="34" charset="0"/>
              </a:rPr>
              <a:t>PosterPresentations.com</a:t>
            </a:r>
            <a:r>
              <a:rPr lang="en-US" sz="3000" dirty="0">
                <a:latin typeface="Trebuchet MS" pitchFamily="34" charset="0"/>
              </a:rPr>
              <a:t> for premium quality, same day affordable printing.</a:t>
            </a:r>
            <a:br>
              <a:rPr lang="en-US" sz="3000" dirty="0">
                <a:latin typeface="Trebuchet MS" pitchFamily="34" charset="0"/>
              </a:rPr>
            </a:br>
            <a:endParaRPr lang="en-US" sz="3000" dirty="0">
              <a:latin typeface="Trebuchet MS" pitchFamily="34" charset="0"/>
            </a:endParaRPr>
          </a:p>
          <a:p>
            <a:pPr defTabSz="4232250"/>
            <a:r>
              <a:rPr lang="en-US" sz="3000" dirty="0">
                <a:latin typeface="Trebuchet MS" pitchFamily="34" charset="0"/>
              </a:rPr>
              <a:t>We provide a series of </a:t>
            </a:r>
            <a:r>
              <a:rPr lang="en-US" sz="3000" b="1" dirty="0">
                <a:latin typeface="Trebuchet MS" pitchFamily="34" charset="0"/>
              </a:rPr>
              <a:t>online tutorials</a:t>
            </a:r>
            <a:r>
              <a:rPr lang="en-US" sz="3000" dirty="0">
                <a:latin typeface="Trebuchet MS" pitchFamily="34" charset="0"/>
              </a:rPr>
              <a:t> that will guide you through the poster design process and answer your poster production questions. </a:t>
            </a:r>
          </a:p>
          <a:p>
            <a:pPr defTabSz="4232250"/>
            <a:endParaRPr lang="en-US" sz="3000" dirty="0">
              <a:latin typeface="Trebuchet MS" pitchFamily="34" charset="0"/>
            </a:endParaRPr>
          </a:p>
          <a:p>
            <a:pPr defTabSz="4232250"/>
            <a:r>
              <a:rPr lang="en-US" sz="3000" dirty="0">
                <a:latin typeface="Trebuchet MS" pitchFamily="34" charset="0"/>
              </a:rPr>
              <a:t>View our online</a:t>
            </a:r>
            <a:r>
              <a:rPr lang="en-US" sz="3000" baseline="0" dirty="0">
                <a:latin typeface="Trebuchet MS" pitchFamily="34" charset="0"/>
              </a:rPr>
              <a:t> tutorials at:</a:t>
            </a:r>
            <a:br>
              <a:rPr lang="en-US" sz="3000" dirty="0">
                <a:latin typeface="Trebuchet MS" pitchFamily="34" charset="0"/>
              </a:rPr>
            </a:br>
            <a:r>
              <a:rPr lang="en-US" sz="3000" dirty="0">
                <a:solidFill>
                  <a:srgbClr val="FFFF00"/>
                </a:solidFill>
                <a:latin typeface="Trebuchet MS" pitchFamily="34" charset="0"/>
              </a:rPr>
              <a:t> http://bit.ly/Poster_creation_help </a:t>
            </a:r>
            <a:br>
              <a:rPr lang="en-US" sz="3000" dirty="0">
                <a:latin typeface="Trebuchet MS" pitchFamily="34" charset="0"/>
              </a:rPr>
            </a:br>
            <a:r>
              <a:rPr lang="en-US" sz="3000" dirty="0">
                <a:latin typeface="Trebuchet MS" pitchFamily="34" charset="0"/>
              </a:rPr>
              <a:t>(copy</a:t>
            </a:r>
            <a:r>
              <a:rPr lang="en-US" sz="3000" baseline="0" dirty="0">
                <a:latin typeface="Trebuchet MS" pitchFamily="34" charset="0"/>
              </a:rPr>
              <a:t> and paste the link into your web browser).</a:t>
            </a:r>
          </a:p>
          <a:p>
            <a:pPr defTabSz="4232250"/>
            <a:endParaRPr lang="en-US" sz="3000" dirty="0">
              <a:latin typeface="Trebuchet MS" pitchFamily="34" charset="0"/>
            </a:endParaRPr>
          </a:p>
          <a:p>
            <a:pPr defTabSz="4232250"/>
            <a:r>
              <a:rPr lang="en-US" sz="3000" dirty="0">
                <a:latin typeface="Trebuchet MS" pitchFamily="34" charset="0"/>
              </a:rPr>
              <a:t>For assistance and to order your printed poster</a:t>
            </a:r>
            <a:r>
              <a:rPr lang="en-US" sz="3000" dirty="0">
                <a:solidFill>
                  <a:schemeClr val="bg1"/>
                </a:solidFill>
                <a:latin typeface="Trebuchet MS" pitchFamily="34" charset="0"/>
              </a:rPr>
              <a:t> call </a:t>
            </a:r>
            <a:r>
              <a:rPr lang="en-US" sz="3000" b="1" dirty="0">
                <a:solidFill>
                  <a:srgbClr val="FFFF00"/>
                </a:solidFill>
                <a:latin typeface="Trebuchet MS" pitchFamily="34" charset="0"/>
              </a:rPr>
              <a:t>PosterPresentations.com</a:t>
            </a:r>
            <a:r>
              <a:rPr lang="en-US" sz="3000" dirty="0">
                <a:solidFill>
                  <a:srgbClr val="FFFF00"/>
                </a:solidFill>
                <a:latin typeface="Trebuchet MS" pitchFamily="34" charset="0"/>
              </a:rPr>
              <a:t> </a:t>
            </a:r>
            <a:r>
              <a:rPr lang="en-US" sz="3000" dirty="0">
                <a:latin typeface="Trebuchet MS" pitchFamily="34" charset="0"/>
              </a:rPr>
              <a:t>at </a:t>
            </a:r>
            <a:r>
              <a:rPr lang="en-US" sz="3840" b="1" dirty="0">
                <a:solidFill>
                  <a:srgbClr val="FFFF00"/>
                </a:solidFill>
                <a:latin typeface="Trebuchet MS" pitchFamily="34" charset="0"/>
              </a:rPr>
              <a:t>1.866.649.3004</a:t>
            </a:r>
          </a:p>
          <a:p>
            <a:pPr defTabSz="4232250"/>
            <a:endParaRPr lang="en-US" sz="3840" b="1" dirty="0">
              <a:solidFill>
                <a:srgbClr val="FFFF00"/>
              </a:solidFill>
              <a:latin typeface="Trebuchet MS" pitchFamily="34" charset="0"/>
            </a:endParaRPr>
          </a:p>
          <a:p>
            <a:pPr defTabSz="4232250"/>
            <a:endParaRPr lang="en-US" sz="3840" b="1" dirty="0">
              <a:solidFill>
                <a:srgbClr val="FFFF00"/>
              </a:solidFill>
              <a:latin typeface="Trebuchet MS" pitchFamily="34" charset="0"/>
            </a:endParaRPr>
          </a:p>
          <a:p>
            <a:pPr algn="ctr"/>
            <a:r>
              <a:rPr lang="en-US" sz="4320" b="1" dirty="0">
                <a:solidFill>
                  <a:schemeClr val="bg1"/>
                </a:solidFill>
                <a:latin typeface="Trebuchet MS" pitchFamily="34" charset="0"/>
              </a:rPr>
              <a:t>Object Placeholders</a:t>
            </a:r>
          </a:p>
          <a:p>
            <a:pPr algn="ctr"/>
            <a:endParaRPr lang="en-US" sz="4320" b="1" dirty="0">
              <a:solidFill>
                <a:schemeClr val="bg1"/>
              </a:solidFill>
              <a:latin typeface="Trebuchet MS" pitchFamily="34" charset="0"/>
            </a:endParaRPr>
          </a:p>
          <a:p>
            <a:pPr defTabSz="4232250"/>
            <a:r>
              <a:rPr lang="en-US" sz="3000" dirty="0">
                <a:latin typeface="Trebuchet MS" pitchFamily="34" charset="0"/>
              </a:rPr>
              <a:t>Use the placeholders provided below to add new elements to your poster:</a:t>
            </a:r>
            <a:r>
              <a:rPr lang="en-US" sz="3000" baseline="0" dirty="0">
                <a:latin typeface="Trebuchet MS" pitchFamily="34" charset="0"/>
              </a:rPr>
              <a:t> </a:t>
            </a:r>
            <a:r>
              <a:rPr lang="en-US" sz="3000" dirty="0">
                <a:latin typeface="Trebuchet MS" pitchFamily="34" charset="0"/>
              </a:rPr>
              <a:t>Drag a placeholder onto the</a:t>
            </a:r>
            <a:r>
              <a:rPr lang="en-US" sz="3000" baseline="0" dirty="0">
                <a:latin typeface="Trebuchet MS" pitchFamily="34" charset="0"/>
              </a:rPr>
              <a:t> poster area,</a:t>
            </a:r>
            <a:r>
              <a:rPr lang="en-US" sz="3000" dirty="0">
                <a:latin typeface="Trebuchet MS" pitchFamily="34" charset="0"/>
              </a:rPr>
              <a:t> size it, and click it to edit.</a:t>
            </a:r>
          </a:p>
          <a:p>
            <a:pPr defTabSz="4232250"/>
            <a:endParaRPr lang="en-US" sz="3000" dirty="0">
              <a:latin typeface="Trebuchet MS" pitchFamily="34" charset="0"/>
            </a:endParaRPr>
          </a:p>
          <a:p>
            <a:pPr defTabSz="4232250"/>
            <a:r>
              <a:rPr lang="en-US" sz="3000" b="1" dirty="0">
                <a:solidFill>
                  <a:srgbClr val="FFFF00"/>
                </a:solidFill>
                <a:latin typeface="Trebuchet MS" pitchFamily="34" charset="0"/>
              </a:rPr>
              <a:t>Section Header placeholder</a:t>
            </a:r>
          </a:p>
          <a:p>
            <a:pPr defTabSz="4232250"/>
            <a:r>
              <a:rPr lang="en-US" sz="3000" dirty="0">
                <a:latin typeface="Trebuchet MS" pitchFamily="34" charset="0"/>
              </a:rPr>
              <a:t>Move</a:t>
            </a:r>
            <a:r>
              <a:rPr lang="en-US" sz="3000" baseline="0" dirty="0">
                <a:latin typeface="Trebuchet MS" pitchFamily="34" charset="0"/>
              </a:rPr>
              <a:t> this preformatted section header placeholder to the poster area to add another section header. Use section headers to separate topics or concepts within your presentation. </a:t>
            </a:r>
          </a:p>
          <a:p>
            <a:pPr defTabSz="4232250"/>
            <a:endParaRPr lang="en-US" sz="3000" baseline="0" dirty="0">
              <a:latin typeface="Trebuchet MS" pitchFamily="34" charset="0"/>
            </a:endParaRPr>
          </a:p>
          <a:p>
            <a:pPr defTabSz="4232250"/>
            <a:endParaRPr lang="en-US" sz="3000" dirty="0">
              <a:latin typeface="Trebuchet MS" pitchFamily="34" charset="0"/>
            </a:endParaRPr>
          </a:p>
          <a:p>
            <a:pPr defTabSz="4232250"/>
            <a:endParaRPr lang="en-US" sz="3000" b="1" dirty="0">
              <a:solidFill>
                <a:srgbClr val="FFFF00"/>
              </a:solidFill>
              <a:latin typeface="Trebuchet MS" pitchFamily="34" charset="0"/>
            </a:endParaRPr>
          </a:p>
          <a:p>
            <a:pPr defTabSz="4232250"/>
            <a:r>
              <a:rPr lang="en-US" sz="3000" b="1" dirty="0">
                <a:solidFill>
                  <a:srgbClr val="FFFF00"/>
                </a:solidFill>
                <a:latin typeface="Trebuchet MS" pitchFamily="34" charset="0"/>
              </a:rPr>
              <a:t>Text placeholder</a:t>
            </a:r>
          </a:p>
          <a:p>
            <a:pPr defTabSz="4232250"/>
            <a:r>
              <a:rPr lang="en-US" sz="3000" baseline="0" dirty="0">
                <a:latin typeface="Trebuchet MS" pitchFamily="34" charset="0"/>
              </a:rPr>
              <a:t>Move this preformatted text placeholder to the poster to add a new body of text.</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1" baseline="0" dirty="0">
              <a:solidFill>
                <a:srgbClr val="FFFF00"/>
              </a:solidFill>
              <a:latin typeface="Trebuchet MS" pitchFamily="34" charset="0"/>
            </a:endParaRPr>
          </a:p>
          <a:p>
            <a:pPr defTabSz="4232250"/>
            <a:r>
              <a:rPr lang="en-US" sz="3000" b="1" baseline="0" dirty="0">
                <a:solidFill>
                  <a:srgbClr val="FFFF00"/>
                </a:solidFill>
                <a:latin typeface="Trebuchet MS" pitchFamily="34" charset="0"/>
              </a:rPr>
              <a:t>Picture placeholder</a:t>
            </a:r>
          </a:p>
          <a:p>
            <a:pPr defTabSz="4232250"/>
            <a:r>
              <a:rPr lang="en-US" sz="3000" baseline="0" dirty="0">
                <a:latin typeface="Trebuchet MS" pitchFamily="34" charset="0"/>
              </a:rPr>
              <a:t>Move this graphic placeholder onto your poster, size it first, and then click it to add a picture to the poster.</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defTabSz="4232250"/>
            <a:endParaRPr lang="en-US" sz="3000" dirty="0">
              <a:latin typeface="Trebuchet MS" pitchFamily="34" charset="0"/>
            </a:endParaRPr>
          </a:p>
          <a:p>
            <a:pPr algn="ctr"/>
            <a:endParaRPr lang="en-US" sz="3000" b="1" dirty="0">
              <a:solidFill>
                <a:schemeClr val="bg1"/>
              </a:solidFill>
              <a:latin typeface="Trebuchet MS" pitchFamily="34" charset="0"/>
            </a:endParaRPr>
          </a:p>
          <a:p>
            <a:pPr defTabSz="4232250"/>
            <a:endParaRPr lang="en-US" sz="3000" b="1" dirty="0">
              <a:solidFill>
                <a:srgbClr val="FFFF00"/>
              </a:solidFill>
              <a:latin typeface="Trebuchet MS" pitchFamily="34" charset="0"/>
            </a:endParaRPr>
          </a:p>
          <a:p>
            <a:pPr algn="ctr"/>
            <a:endParaRPr lang="en-US" sz="4320" b="1" dirty="0">
              <a:latin typeface="Trebuchet MS" pitchFamily="34" charset="0"/>
            </a:endParaRPr>
          </a:p>
        </p:txBody>
      </p:sp>
      <p:sp>
        <p:nvSpPr>
          <p:cNvPr id="29" name="Rectangle 28"/>
          <p:cNvSpPr/>
          <p:nvPr/>
        </p:nvSpPr>
        <p:spPr>
          <a:xfrm>
            <a:off x="-13946599" y="17054234"/>
            <a:ext cx="1353434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pic>
        <p:nvPicPr>
          <p:cNvPr id="30" name="Picture 2"/>
          <p:cNvPicPr>
            <a:picLocks noChangeAspect="1" noChangeArrowheads="1"/>
          </p:cNvPicPr>
          <p:nvPr/>
        </p:nvPicPr>
        <p:blipFill>
          <a:blip r:embed="rId3" cstate="print"/>
          <a:srcRect/>
          <a:stretch>
            <a:fillRect/>
          </a:stretch>
        </p:blipFill>
        <p:spPr bwMode="auto">
          <a:xfrm>
            <a:off x="49098248"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8" y="13118824"/>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10"/>
            <a:ext cx="9160287" cy="2083417"/>
          </a:xfrm>
          <a:prstGeom prst="rect">
            <a:avLst/>
          </a:prstGeom>
          <a:noFill/>
        </p:spPr>
        <p:txBody>
          <a:bodyPr wrap="square" lIns="88166" tIns="44082" rIns="88166" bIns="44082" rtlCol="0">
            <a:spAutoFit/>
          </a:bodyPr>
          <a:lstStyle/>
          <a:p>
            <a:r>
              <a:rPr lang="en-US" sz="3480" dirty="0">
                <a:solidFill>
                  <a:schemeClr val="bg1"/>
                </a:solidFill>
              </a:rPr>
              <a:t>© 2012 PosterPresentations.com</a:t>
            </a:r>
            <a:br>
              <a:rPr lang="en-US" sz="3480" dirty="0">
                <a:solidFill>
                  <a:schemeClr val="bg1"/>
                </a:solidFill>
              </a:rPr>
            </a:br>
            <a:r>
              <a:rPr lang="en-US" sz="3480" dirty="0">
                <a:solidFill>
                  <a:schemeClr val="bg1"/>
                </a:solidFill>
              </a:rPr>
              <a:t>    </a:t>
            </a:r>
            <a:r>
              <a:rPr lang="en-US" sz="3000" dirty="0">
                <a:solidFill>
                  <a:schemeClr val="bg1"/>
                </a:solidFill>
              </a:rPr>
              <a:t>2117 Fourth Street ,</a:t>
            </a:r>
            <a:r>
              <a:rPr lang="en-US" sz="3000" baseline="0" dirty="0">
                <a:solidFill>
                  <a:schemeClr val="bg1"/>
                </a:solidFill>
              </a:rPr>
              <a:t> Unit C</a:t>
            </a:r>
            <a:br>
              <a:rPr lang="en-US" sz="3000" baseline="0" dirty="0">
                <a:solidFill>
                  <a:schemeClr val="bg1"/>
                </a:solidFill>
              </a:rPr>
            </a:br>
            <a:r>
              <a:rPr lang="en-US" sz="3000" baseline="0" dirty="0">
                <a:solidFill>
                  <a:schemeClr val="bg1"/>
                </a:solidFill>
              </a:rPr>
              <a:t>    Berkeley CA 94710</a:t>
            </a:r>
            <a:br>
              <a:rPr lang="en-US" sz="3000" baseline="0" dirty="0">
                <a:solidFill>
                  <a:schemeClr val="bg1"/>
                </a:solidFill>
              </a:rPr>
            </a:br>
            <a:r>
              <a:rPr lang="en-US" sz="3000" baseline="0" dirty="0">
                <a:solidFill>
                  <a:schemeClr val="bg1"/>
                </a:solidFill>
              </a:rPr>
              <a:t>    </a:t>
            </a:r>
            <a:r>
              <a:rPr lang="en-US" sz="3000" b="1" baseline="0" dirty="0">
                <a:solidFill>
                  <a:srgbClr val="FFFF00"/>
                </a:solidFill>
              </a:rPr>
              <a:t>posterpresenter@gmail.com</a:t>
            </a:r>
            <a:endParaRPr lang="en-US" sz="3480" b="1" dirty="0">
              <a:solidFill>
                <a:srgbClr val="FFFF00"/>
              </a:solidFill>
            </a:endParaRPr>
          </a:p>
        </p:txBody>
      </p:sp>
      <p:grpSp>
        <p:nvGrpSpPr>
          <p:cNvPr id="33" name="Group 32"/>
          <p:cNvGrpSpPr/>
          <p:nvPr/>
        </p:nvGrpSpPr>
        <p:grpSpPr>
          <a:xfrm>
            <a:off x="-13686137" y="31638626"/>
            <a:ext cx="13200442" cy="1090621"/>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3" dirty="0"/>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90"/>
              <a:ext cx="8671188" cy="867930"/>
            </a:xfrm>
            <a:prstGeom prst="rect">
              <a:avLst/>
            </a:prstGeom>
            <a:noFill/>
          </p:spPr>
          <p:txBody>
            <a:bodyPr wrap="square" rtlCol="0">
              <a:spAutoFit/>
            </a:bodyPr>
            <a:lstStyle/>
            <a:p>
              <a:r>
                <a:rPr lang="en-US" sz="2520" dirty="0">
                  <a:solidFill>
                    <a:schemeClr val="tx2"/>
                  </a:solidFill>
                  <a:latin typeface="Trebuchet MS" pitchFamily="34" charset="0"/>
                </a:rPr>
                <a:t>Student</a:t>
              </a:r>
              <a:r>
                <a:rPr lang="en-US" sz="2520" baseline="0" dirty="0">
                  <a:solidFill>
                    <a:schemeClr val="tx2"/>
                  </a:solidFill>
                  <a:latin typeface="Trebuchet MS" pitchFamily="34" charset="0"/>
                </a:rPr>
                <a:t> discounts are available on our Facebook page.</a:t>
              </a:r>
              <a:br>
                <a:rPr lang="en-US" sz="2520" baseline="0" dirty="0">
                  <a:solidFill>
                    <a:schemeClr val="tx2"/>
                  </a:solidFill>
                  <a:latin typeface="Trebuchet MS" pitchFamily="34" charset="0"/>
                </a:rPr>
              </a:br>
              <a:r>
                <a:rPr lang="en-US" sz="2520" baseline="0" dirty="0">
                  <a:solidFill>
                    <a:schemeClr val="tx2"/>
                  </a:solidFill>
                  <a:latin typeface="Trebuchet MS" pitchFamily="34" charset="0"/>
                </a:rPr>
                <a:t>Go to </a:t>
              </a:r>
              <a:r>
                <a:rPr lang="en-US" sz="2520" u="sng" baseline="0" dirty="0">
                  <a:solidFill>
                    <a:schemeClr val="tx2"/>
                  </a:solidFill>
                  <a:latin typeface="Trebuchet MS" pitchFamily="34" charset="0"/>
                </a:rPr>
                <a:t>PosterPresentations.com</a:t>
              </a:r>
              <a:r>
                <a:rPr lang="en-US" sz="2520" baseline="0" dirty="0">
                  <a:solidFill>
                    <a:schemeClr val="tx2"/>
                  </a:solidFill>
                  <a:latin typeface="Trebuchet MS" pitchFamily="34" charset="0"/>
                </a:rPr>
                <a:t> and click on the FB icon. </a:t>
              </a:r>
              <a:endParaRPr lang="en-US" sz="2520" dirty="0">
                <a:solidFill>
                  <a:schemeClr val="tx2"/>
                </a:solidFill>
                <a:latin typeface="Trebuchet MS" pitchFamily="34" charset="0"/>
              </a:endParaRPr>
            </a:p>
          </p:txBody>
        </p:sp>
      </p:grpSp>
      <p:cxnSp>
        <p:nvCxnSpPr>
          <p:cNvPr id="37" name="Straight Connector 36"/>
          <p:cNvCxnSpPr/>
          <p:nvPr/>
        </p:nvCxnSpPr>
        <p:spPr>
          <a:xfrm>
            <a:off x="44222135" y="30500132"/>
            <a:ext cx="10050461" cy="15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3946602"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9" y="4841861"/>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922339"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2" name="Rounded Rectangle 21"/>
          <p:cNvSpPr/>
          <p:nvPr/>
        </p:nvSpPr>
        <p:spPr>
          <a:xfrm>
            <a:off x="15154504"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3" name="Rounded Rectangle 22"/>
          <p:cNvSpPr/>
          <p:nvPr/>
        </p:nvSpPr>
        <p:spPr>
          <a:xfrm>
            <a:off x="29386670"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4" name="Rectangle 23"/>
          <p:cNvSpPr/>
          <p:nvPr/>
        </p:nvSpPr>
        <p:spPr>
          <a:xfrm>
            <a:off x="-13892846" y="20466670"/>
            <a:ext cx="1353434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88166" tIns="44082" rIns="88166" bIns="44082" anchor="ctr"/>
          <a:lstStyle/>
          <a:p>
            <a:pPr>
              <a:defRPr/>
            </a:pPr>
            <a:endParaRPr lang="en-US" sz="10303" dirty="0"/>
          </a:p>
        </p:txBody>
      </p:sp>
      <p:sp>
        <p:nvSpPr>
          <p:cNvPr id="9" name="Rectangle 9"/>
          <p:cNvSpPr>
            <a:spLocks noChangeArrowheads="1"/>
          </p:cNvSpPr>
          <p:nvPr/>
        </p:nvSpPr>
        <p:spPr bwMode="auto">
          <a:xfrm>
            <a:off x="0" y="4805366"/>
            <a:ext cx="43891200" cy="152400"/>
          </a:xfrm>
          <a:prstGeom prst="rect">
            <a:avLst/>
          </a:prstGeom>
          <a:solidFill>
            <a:schemeClr val="accent5">
              <a:lumMod val="50000"/>
            </a:schemeClr>
          </a:solidFill>
          <a:ln w="152400">
            <a:noFill/>
            <a:miter lim="800000"/>
            <a:headEnd/>
            <a:tailEnd/>
          </a:ln>
          <a:effectLst/>
        </p:spPr>
        <p:txBody>
          <a:bodyPr wrap="none" lIns="88166" tIns="44082" rIns="88166" bIns="44082" anchor="ctr"/>
          <a:lstStyle/>
          <a:p>
            <a:pPr>
              <a:defRPr/>
            </a:pPr>
            <a:endParaRPr lang="en-US" sz="10303" dirty="0"/>
          </a:p>
        </p:txBody>
      </p:sp>
      <p:sp>
        <p:nvSpPr>
          <p:cNvPr id="10" name="Text Box 14"/>
          <p:cNvSpPr txBox="1">
            <a:spLocks noChangeArrowheads="1"/>
          </p:cNvSpPr>
          <p:nvPr/>
        </p:nvSpPr>
        <p:spPr bwMode="auto">
          <a:xfrm>
            <a:off x="1484177" y="32232605"/>
            <a:ext cx="2514600" cy="306786"/>
          </a:xfrm>
          <a:prstGeom prst="rect">
            <a:avLst/>
          </a:prstGeom>
          <a:noFill/>
          <a:ln w="9525">
            <a:noFill/>
            <a:miter lim="800000"/>
            <a:headEnd/>
            <a:tailEnd/>
          </a:ln>
          <a:effectLst/>
        </p:spPr>
        <p:txBody>
          <a:bodyPr lIns="88000" tIns="43991" rIns="88000" bIns="43991">
            <a:spAutoFit/>
          </a:bodyPr>
          <a:lstStyle/>
          <a:p>
            <a:pPr eaLnBrk="0" hangingPunct="0">
              <a:lnSpc>
                <a:spcPct val="65000"/>
              </a:lnSpc>
              <a:spcBef>
                <a:spcPct val="50000"/>
              </a:spcBef>
              <a:defRPr/>
            </a:pPr>
            <a:r>
              <a:rPr lang="en-US" sz="48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960" b="1" dirty="0">
                <a:solidFill>
                  <a:schemeClr val="bg1">
                    <a:lumMod val="75000"/>
                  </a:schemeClr>
                </a:solidFill>
                <a:latin typeface="Arial" charset="0"/>
              </a:rPr>
              <a:t>www.PosterPresentations.com</a:t>
            </a:r>
          </a:p>
        </p:txBody>
      </p:sp>
      <p:sp>
        <p:nvSpPr>
          <p:cNvPr id="27" name="Rectangle 26"/>
          <p:cNvSpPr/>
          <p:nvPr/>
        </p:nvSpPr>
        <p:spPr>
          <a:xfrm>
            <a:off x="44222135" y="0"/>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3840" b="1" dirty="0">
                <a:solidFill>
                  <a:schemeClr val="bg1"/>
                </a:solidFill>
                <a:latin typeface="Trebuchet MS" pitchFamily="34" charset="0"/>
              </a:rPr>
              <a:t>QUICK</a:t>
            </a:r>
            <a:r>
              <a:rPr lang="en-US" sz="3840" b="1" baseline="0" dirty="0">
                <a:solidFill>
                  <a:schemeClr val="bg1"/>
                </a:solidFill>
                <a:latin typeface="Trebuchet MS" pitchFamily="34" charset="0"/>
              </a:rPr>
              <a:t> TIPS</a:t>
            </a:r>
            <a:endParaRPr lang="en-US" sz="3840" b="1" dirty="0">
              <a:solidFill>
                <a:schemeClr val="bg1"/>
              </a:solidFill>
              <a:latin typeface="Trebuchet MS" pitchFamily="34" charset="0"/>
            </a:endParaRP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3022673"/>
            <a:r>
              <a:rPr lang="en-US" sz="3000" dirty="0">
                <a:latin typeface="Trebuchet MS" pitchFamily="34" charset="0"/>
              </a:rPr>
              <a:t>This PowerPoint</a:t>
            </a:r>
            <a:r>
              <a:rPr lang="en-US" sz="3000" baseline="0" dirty="0">
                <a:latin typeface="Trebuchet MS" pitchFamily="34" charset="0"/>
              </a:rPr>
              <a:t> template requires basic PowerPoint (version 2007 or newer) skills. Below is a list of commonly asked questions specific to this template. </a:t>
            </a:r>
            <a:br>
              <a:rPr lang="en-US" sz="3000" baseline="0" dirty="0">
                <a:latin typeface="Trebuchet MS" pitchFamily="34" charset="0"/>
              </a:rPr>
            </a:br>
            <a:r>
              <a:rPr lang="en-US" sz="3000" baseline="0" dirty="0">
                <a:latin typeface="Trebuchet MS" pitchFamily="34" charset="0"/>
              </a:rPr>
              <a:t>If you are using an older version of PowerPoint some template features may not work properly.</a:t>
            </a:r>
            <a:endParaRPr lang="en-US" sz="3840" b="1" dirty="0">
              <a:solidFill>
                <a:srgbClr val="FFFF00"/>
              </a:solidFill>
              <a:latin typeface="Trebuchet MS" pitchFamily="34" charset="0"/>
            </a:endParaRPr>
          </a:p>
          <a:p>
            <a:pPr defTabSz="3022673"/>
            <a:endParaRPr lang="en-US" sz="3840" b="1" dirty="0">
              <a:solidFill>
                <a:srgbClr val="FFFF00"/>
              </a:solidFill>
              <a:latin typeface="Trebuchet MS" pitchFamily="34" charset="0"/>
            </a:endParaRPr>
          </a:p>
          <a:p>
            <a:pPr algn="ctr"/>
            <a:r>
              <a:rPr lang="en-US" sz="3840" b="1" dirty="0">
                <a:solidFill>
                  <a:schemeClr val="bg1"/>
                </a:solidFill>
                <a:latin typeface="Trebuchet MS" pitchFamily="34" charset="0"/>
              </a:rPr>
              <a:t>Using the template</a:t>
            </a:r>
            <a:endParaRPr lang="en-US" sz="3840" b="1" baseline="0" dirty="0">
              <a:solidFill>
                <a:schemeClr val="bg1"/>
              </a:solidFill>
              <a:latin typeface="Trebuchet MS" pitchFamily="34" charset="0"/>
            </a:endParaRPr>
          </a:p>
          <a:p>
            <a:pPr algn="ctr"/>
            <a:endParaRPr lang="en-US" sz="3000" b="1" dirty="0">
              <a:solidFill>
                <a:srgbClr val="FFFF00"/>
              </a:solidFill>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1" dirty="0">
                <a:solidFill>
                  <a:srgbClr val="FFFF00"/>
                </a:solidFill>
                <a:latin typeface="Trebuchet MS" pitchFamily="34" charset="0"/>
              </a:rPr>
              <a:t>Verifying the quality of your graphics</a:t>
            </a:r>
          </a:p>
          <a:p>
            <a:pPr defTabSz="3022673"/>
            <a:r>
              <a:rPr lang="en-US" sz="3000" dirty="0">
                <a:latin typeface="Trebuchet MS" pitchFamily="34" charset="0"/>
              </a:rPr>
              <a:t>Go to the </a:t>
            </a:r>
            <a:r>
              <a:rPr lang="en-US" sz="30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000" baseline="0" dirty="0">
                <a:latin typeface="Trebuchet MS" pitchFamily="34" charset="0"/>
              </a:rPr>
            </a:br>
            <a:endParaRPr lang="en-US" sz="3000" baseline="0" dirty="0">
              <a:latin typeface="Trebuchet MS" pitchFamily="34" charset="0"/>
            </a:endParaRPr>
          </a:p>
          <a:p>
            <a:pPr defTabSz="3022673"/>
            <a:r>
              <a:rPr lang="en-US" sz="3000" b="1" dirty="0">
                <a:solidFill>
                  <a:srgbClr val="FFFF00"/>
                </a:solidFill>
                <a:latin typeface="Trebuchet MS" pitchFamily="34" charset="0"/>
              </a:rPr>
              <a:t>Using the placeholders</a:t>
            </a:r>
          </a:p>
          <a:p>
            <a:pPr defTabSz="3022673"/>
            <a:r>
              <a:rPr lang="en-US" sz="3000" baseline="0" dirty="0">
                <a:latin typeface="Trebuchet MS" pitchFamily="34" charset="0"/>
              </a:rPr>
              <a:t>To add text to this template click inside a placeholder and type in or paste your text. To move a placeholder, click on it </a:t>
            </a:r>
            <a:r>
              <a:rPr lang="en-US" sz="3000" u="sng" baseline="0" dirty="0">
                <a:latin typeface="Trebuchet MS" pitchFamily="34" charset="0"/>
              </a:rPr>
              <a:t>once</a:t>
            </a:r>
            <a:r>
              <a:rPr lang="en-US" sz="3000" baseline="0" dirty="0">
                <a:latin typeface="Trebuchet MS" pitchFamily="34" charset="0"/>
              </a:rPr>
              <a:t> (to select it), place your cursor on its frame and your cursor will change to this symbol:         Then, click </a:t>
            </a:r>
            <a:r>
              <a:rPr lang="en-US" sz="3000" u="sng" baseline="0" dirty="0">
                <a:latin typeface="Trebuchet MS" pitchFamily="34" charset="0"/>
              </a:rPr>
              <a:t>once</a:t>
            </a:r>
            <a:r>
              <a:rPr lang="en-US" sz="3000" baseline="0" dirty="0">
                <a:latin typeface="Trebuchet MS" pitchFamily="34" charset="0"/>
              </a:rPr>
              <a:t> and drag it to its new location where you can resize it as needed. Additional placeholders can be found on the left side of this template.</a:t>
            </a:r>
          </a:p>
          <a:p>
            <a:pPr defTabSz="3022673"/>
            <a:endParaRPr lang="en-US" sz="3000" b="1" baseline="0" dirty="0">
              <a:solidFill>
                <a:srgbClr val="FFFF00"/>
              </a:solidFill>
              <a:latin typeface="Trebuchet MS" pitchFamily="34" charset="0"/>
            </a:endParaRPr>
          </a:p>
          <a:p>
            <a:pPr defTabSz="3022673"/>
            <a:r>
              <a:rPr lang="en-US" sz="3000" b="1" baseline="0" dirty="0">
                <a:solidFill>
                  <a:srgbClr val="FFFF00"/>
                </a:solidFill>
                <a:latin typeface="Trebuchet MS" pitchFamily="34" charset="0"/>
              </a:rPr>
              <a:t>Modifying the layout</a:t>
            </a:r>
          </a:p>
          <a:p>
            <a:pPr defTabSz="3022673"/>
            <a:r>
              <a:rPr lang="en-US" sz="3000" dirty="0">
                <a:latin typeface="Trebuchet MS" pitchFamily="34" charset="0"/>
              </a:rPr>
              <a:t>This template has four</a:t>
            </a:r>
            <a:endParaRPr lang="en-US" sz="3000" baseline="0" dirty="0">
              <a:latin typeface="Trebuchet MS" pitchFamily="34" charset="0"/>
            </a:endParaRPr>
          </a:p>
          <a:p>
            <a:pPr defTabSz="3022673"/>
            <a:r>
              <a:rPr lang="en-US" sz="3000" baseline="0" dirty="0">
                <a:latin typeface="Trebuchet MS" pitchFamily="34" charset="0"/>
              </a:rPr>
              <a:t>different column layouts. </a:t>
            </a:r>
          </a:p>
          <a:p>
            <a:pPr defTabSz="3022673"/>
            <a:r>
              <a:rPr lang="en-US" sz="3000" u="sng" baseline="0" dirty="0">
                <a:latin typeface="Trebuchet MS" pitchFamily="34" charset="0"/>
              </a:rPr>
              <a:t>Right-click</a:t>
            </a:r>
            <a:r>
              <a:rPr lang="en-US" sz="3000" baseline="0" dirty="0">
                <a:latin typeface="Trebuchet MS" pitchFamily="34" charset="0"/>
              </a:rPr>
              <a:t> your mouse</a:t>
            </a:r>
          </a:p>
          <a:p>
            <a:pPr defTabSz="3022673"/>
            <a:r>
              <a:rPr lang="en-US" sz="3000" baseline="0" dirty="0">
                <a:latin typeface="Trebuchet MS" pitchFamily="34" charset="0"/>
              </a:rPr>
              <a:t>on the background and </a:t>
            </a:r>
          </a:p>
          <a:p>
            <a:pPr defTabSz="3022673"/>
            <a:r>
              <a:rPr lang="en-US" sz="3000" baseline="0" dirty="0">
                <a:latin typeface="Trebuchet MS" pitchFamily="34" charset="0"/>
              </a:rPr>
              <a:t>click on “Layout” to see </a:t>
            </a:r>
          </a:p>
          <a:p>
            <a:pPr defTabSz="3022673"/>
            <a:r>
              <a:rPr lang="en-US" sz="3000" baseline="0" dirty="0">
                <a:latin typeface="Trebuchet MS" pitchFamily="34" charset="0"/>
              </a:rPr>
              <a:t>the layout options.</a:t>
            </a:r>
            <a:endParaRPr lang="en-US" sz="3000" dirty="0">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aseline="0" dirty="0">
                <a:latin typeface="Trebuchet MS" pitchFamily="34" charset="0"/>
              </a:rPr>
              <a:t>The columns in the provided layouts are fixed and cannot be moved but advanced users can modify any layout by going to VIEW and then SLIDE MASTER.</a:t>
            </a:r>
          </a:p>
          <a:p>
            <a:pPr marL="0" marR="0" indent="0" algn="l" defTabSz="3022673" rtl="0" eaLnBrk="1" fontAlgn="auto" latinLnBrk="0" hangingPunct="1">
              <a:lnSpc>
                <a:spcPct val="100000"/>
              </a:lnSpc>
              <a:spcBef>
                <a:spcPts val="0"/>
              </a:spcBef>
              <a:spcAft>
                <a:spcPts val="0"/>
              </a:spcAft>
              <a:buClrTx/>
              <a:buSzTx/>
              <a:buFontTx/>
              <a:buNone/>
              <a:tabLst/>
              <a:defRPr/>
            </a:pPr>
            <a:endParaRPr lang="en-US" sz="3000" baseline="0" dirty="0">
              <a:latin typeface="Trebuchet MS" pitchFamily="34" charset="0"/>
            </a:endParaRPr>
          </a:p>
          <a:p>
            <a:pPr defTabSz="3022673"/>
            <a:r>
              <a:rPr lang="en-US" sz="3000" b="1" baseline="0" dirty="0">
                <a:solidFill>
                  <a:srgbClr val="FFFF00"/>
                </a:solidFill>
                <a:latin typeface="Trebuchet MS" pitchFamily="34" charset="0"/>
              </a:rPr>
              <a:t>Importing text and graphics from external sources</a:t>
            </a:r>
          </a:p>
          <a:p>
            <a:pPr defTabSz="3022673"/>
            <a:r>
              <a:rPr lang="en-US" sz="3000" b="1" u="sng" baseline="0" dirty="0">
                <a:latin typeface="Trebuchet MS" pitchFamily="34" charset="0"/>
              </a:rPr>
              <a:t>TEXT: </a:t>
            </a:r>
            <a:r>
              <a:rPr lang="en-US" sz="3000" baseline="0" dirty="0">
                <a:latin typeface="Trebuchet MS" pitchFamily="34" charset="0"/>
              </a:rPr>
              <a:t>Paste or type your text into a pre-existing placeholder or drag in a new placeholder from the left side of the template. Move it anywhere as needed.</a:t>
            </a:r>
          </a:p>
          <a:p>
            <a:pPr defTabSz="3022673"/>
            <a:r>
              <a:rPr lang="en-US" sz="3000" b="1" u="sng" baseline="0" dirty="0">
                <a:latin typeface="Trebuchet MS" pitchFamily="34" charset="0"/>
              </a:rPr>
              <a:t>PHOTOS: </a:t>
            </a:r>
            <a:r>
              <a:rPr lang="en-US" sz="3000" baseline="0" dirty="0">
                <a:latin typeface="Trebuchet MS" pitchFamily="34" charset="0"/>
              </a:rPr>
              <a:t>Drag in a picture placeholder, size it </a:t>
            </a:r>
            <a:r>
              <a:rPr lang="en-US" sz="3000" u="sng" baseline="0" dirty="0">
                <a:latin typeface="Trebuchet MS" pitchFamily="34" charset="0"/>
              </a:rPr>
              <a:t>first</a:t>
            </a:r>
            <a:r>
              <a:rPr lang="en-US" sz="3000" baseline="0" dirty="0">
                <a:latin typeface="Trebuchet MS" pitchFamily="34" charset="0"/>
              </a:rPr>
              <a:t>, click in it and insert a photo from the menu.</a:t>
            </a:r>
          </a:p>
          <a:p>
            <a:pPr defTabSz="3022673"/>
            <a:r>
              <a:rPr lang="en-US" sz="3000" b="1" u="sng" baseline="0" dirty="0">
                <a:latin typeface="Trebuchet MS" pitchFamily="34" charset="0"/>
              </a:rPr>
              <a:t>TABLES: </a:t>
            </a:r>
            <a:r>
              <a:rPr lang="en-US" sz="3000" baseline="0" dirty="0">
                <a:latin typeface="Trebuchet MS" pitchFamily="34" charset="0"/>
              </a:rPr>
              <a:t>You can copy and paste a table from an external document onto this poster template. To adjust  the way the text fits within the cells of a table that has been pasted, </a:t>
            </a:r>
            <a:r>
              <a:rPr lang="en-US" sz="3000" u="sng" baseline="0" dirty="0">
                <a:latin typeface="Trebuchet MS" pitchFamily="34" charset="0"/>
              </a:rPr>
              <a:t>right-click</a:t>
            </a:r>
            <a:r>
              <a:rPr lang="en-US" sz="3000" baseline="0" dirty="0">
                <a:latin typeface="Trebuchet MS" pitchFamily="34" charset="0"/>
              </a:rPr>
              <a:t> on the table, click FORMAT SHAPE  then click on TEXT BOX and change the INTERNAL MARGIN values to 0.25</a:t>
            </a:r>
          </a:p>
          <a:p>
            <a:pPr defTabSz="3022673"/>
            <a:endParaRPr lang="en-US" sz="3000" baseline="0" dirty="0">
              <a:latin typeface="Trebuchet MS" pitchFamily="34" charset="0"/>
            </a:endParaRPr>
          </a:p>
          <a:p>
            <a:pPr defTabSz="3022673"/>
            <a:r>
              <a:rPr lang="en-US" sz="3000" b="1" baseline="0" dirty="0">
                <a:solidFill>
                  <a:srgbClr val="FFFF00"/>
                </a:solidFill>
                <a:latin typeface="Trebuchet MS" pitchFamily="34" charset="0"/>
              </a:rPr>
              <a:t>Modifying the color scheme</a:t>
            </a:r>
          </a:p>
          <a:p>
            <a:pPr defTabSz="3022673"/>
            <a:r>
              <a:rPr lang="en-US" sz="3000" baseline="0" dirty="0">
                <a:latin typeface="Trebuchet MS" pitchFamily="34" charset="0"/>
              </a:rPr>
              <a:t>To change the color scheme of this template go to the “Design” menu and click on “Colors”. You can choose from the provide color combinations or you can create your own.</a:t>
            </a:r>
          </a:p>
          <a:p>
            <a:pPr defTabSz="3022673"/>
            <a:endParaRPr lang="en-US" sz="3000" baseline="0" dirty="0">
              <a:latin typeface="Trebuchet MS" pitchFamily="34" charset="0"/>
            </a:endParaRPr>
          </a:p>
          <a:p>
            <a:pPr defTabSz="3022673"/>
            <a:endParaRPr lang="en-US" sz="3000" baseline="0" dirty="0">
              <a:latin typeface="Trebuchet MS" pitchFamily="34" charset="0"/>
            </a:endParaRPr>
          </a:p>
          <a:p>
            <a:pPr defTabSz="4232250"/>
            <a:endParaRPr lang="en-US" sz="1920" baseline="0" dirty="0">
              <a:latin typeface="Trebuchet MS" pitchFamily="34" charset="0"/>
            </a:endParaRPr>
          </a:p>
          <a:p>
            <a:pPr defTabSz="4232250"/>
            <a:endParaRPr lang="en-US" sz="1920" dirty="0">
              <a:latin typeface="Trebuchet MS" pitchFamily="34" charset="0"/>
            </a:endParaRPr>
          </a:p>
          <a:p>
            <a:pPr algn="ctr"/>
            <a:endParaRPr lang="en-US" sz="1920" b="1" dirty="0">
              <a:solidFill>
                <a:schemeClr val="bg1"/>
              </a:solidFill>
              <a:latin typeface="Trebuchet MS" pitchFamily="34" charset="0"/>
            </a:endParaRPr>
          </a:p>
          <a:p>
            <a:pPr defTabSz="4232250"/>
            <a:endParaRPr lang="en-US" sz="1920" b="1" dirty="0">
              <a:solidFill>
                <a:srgbClr val="FFFF00"/>
              </a:solidFill>
              <a:latin typeface="Trebuchet MS" pitchFamily="34" charset="0"/>
            </a:endParaRPr>
          </a:p>
          <a:p>
            <a:pPr algn="ctr"/>
            <a:endParaRPr lang="en-US" sz="3000" b="1" dirty="0">
              <a:latin typeface="Trebuchet MS" pitchFamily="34" charset="0"/>
            </a:endParaRPr>
          </a:p>
        </p:txBody>
      </p:sp>
      <p:sp>
        <p:nvSpPr>
          <p:cNvPr id="28" name="Rectangle 27"/>
          <p:cNvSpPr/>
          <p:nvPr/>
        </p:nvSpPr>
        <p:spPr>
          <a:xfrm>
            <a:off x="-10402385" y="-19596"/>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4320" b="1" dirty="0">
                <a:solidFill>
                  <a:schemeClr val="bg1"/>
                </a:solidFill>
                <a:latin typeface="Trebuchet MS" pitchFamily="34" charset="0"/>
              </a:rPr>
              <a:t>QUICK DESIGN</a:t>
            </a:r>
            <a:r>
              <a:rPr lang="en-US" sz="4320" b="1" baseline="0" dirty="0">
                <a:solidFill>
                  <a:schemeClr val="bg1"/>
                </a:solidFill>
                <a:latin typeface="Trebuchet MS" pitchFamily="34" charset="0"/>
              </a:rPr>
              <a:t> </a:t>
            </a:r>
            <a:r>
              <a:rPr lang="en-US" sz="4320" b="1" dirty="0">
                <a:solidFill>
                  <a:schemeClr val="bg1"/>
                </a:solidFill>
                <a:latin typeface="Trebuchet MS" pitchFamily="34" charset="0"/>
              </a:rPr>
              <a:t>GUIDE</a:t>
            </a: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4232250"/>
            <a:r>
              <a:rPr lang="en-US" sz="3000" dirty="0">
                <a:latin typeface="Trebuchet MS" pitchFamily="34" charset="0"/>
              </a:rPr>
              <a:t>This PowerPoint</a:t>
            </a:r>
            <a:r>
              <a:rPr lang="en-US" sz="3000" baseline="0" dirty="0">
                <a:latin typeface="Trebuchet MS" pitchFamily="34" charset="0"/>
              </a:rPr>
              <a:t> </a:t>
            </a:r>
            <a:r>
              <a:rPr lang="en-US" sz="3000" dirty="0">
                <a:latin typeface="Trebuchet MS" pitchFamily="34" charset="0"/>
              </a:rPr>
              <a:t>2007 template produces</a:t>
            </a:r>
            <a:r>
              <a:rPr lang="en-US" sz="3000" baseline="0" dirty="0">
                <a:latin typeface="Trebuchet MS" pitchFamily="34" charset="0"/>
              </a:rPr>
              <a:t> </a:t>
            </a:r>
            <a:r>
              <a:rPr lang="en-US" sz="3000" dirty="0">
                <a:latin typeface="Trebuchet MS" pitchFamily="34" charset="0"/>
              </a:rPr>
              <a:t>a 36”x48” professional  poster. It</a:t>
            </a:r>
            <a:r>
              <a:rPr lang="en-US" sz="3000" baseline="0" dirty="0">
                <a:latin typeface="Trebuchet MS" pitchFamily="34" charset="0"/>
              </a:rPr>
              <a:t> </a:t>
            </a:r>
            <a:r>
              <a:rPr lang="en-US" sz="3000" dirty="0">
                <a:latin typeface="Trebuchet MS" pitchFamily="34" charset="0"/>
              </a:rPr>
              <a:t>will save you valuable time placing titles, subtitles,</a:t>
            </a:r>
            <a:r>
              <a:rPr lang="en-US" sz="3000" baseline="0" dirty="0">
                <a:latin typeface="Trebuchet MS" pitchFamily="34" charset="0"/>
              </a:rPr>
              <a:t> text, and graphics</a:t>
            </a:r>
            <a:r>
              <a:rPr lang="en-US" sz="3000" dirty="0">
                <a:latin typeface="Trebuchet MS" pitchFamily="34" charset="0"/>
              </a:rPr>
              <a:t>. </a:t>
            </a:r>
          </a:p>
          <a:p>
            <a:pPr defTabSz="4232250"/>
            <a:endParaRPr lang="en-US" sz="3000" dirty="0">
              <a:latin typeface="Trebuchet MS" pitchFamily="34" charset="0"/>
            </a:endParaRPr>
          </a:p>
          <a:p>
            <a:pPr defTabSz="4232250"/>
            <a:r>
              <a:rPr lang="en-US" sz="3000" dirty="0">
                <a:latin typeface="Trebuchet MS" pitchFamily="34" charset="0"/>
              </a:rPr>
              <a:t>Use it to create your presentation. Then send</a:t>
            </a:r>
            <a:r>
              <a:rPr lang="en-US" sz="3000" baseline="0" dirty="0">
                <a:latin typeface="Trebuchet MS" pitchFamily="34" charset="0"/>
              </a:rPr>
              <a:t> it </a:t>
            </a:r>
            <a:r>
              <a:rPr lang="en-US" sz="3000" dirty="0">
                <a:latin typeface="Trebuchet MS" pitchFamily="34" charset="0"/>
              </a:rPr>
              <a:t>to </a:t>
            </a:r>
            <a:r>
              <a:rPr lang="en-US" sz="3000" b="1" dirty="0">
                <a:latin typeface="Trebuchet MS" pitchFamily="34" charset="0"/>
              </a:rPr>
              <a:t>PosterPresentations.com</a:t>
            </a:r>
            <a:r>
              <a:rPr lang="en-US" sz="3000" dirty="0">
                <a:latin typeface="Trebuchet MS" pitchFamily="34" charset="0"/>
              </a:rPr>
              <a:t> for premium quality, same day affordable printing.</a:t>
            </a:r>
            <a:br>
              <a:rPr lang="en-US" sz="3000" dirty="0">
                <a:latin typeface="Trebuchet MS" pitchFamily="34" charset="0"/>
              </a:rPr>
            </a:br>
            <a:endParaRPr lang="en-US" sz="3000" dirty="0">
              <a:latin typeface="Trebuchet MS" pitchFamily="34" charset="0"/>
            </a:endParaRPr>
          </a:p>
          <a:p>
            <a:pPr defTabSz="4232250"/>
            <a:r>
              <a:rPr lang="en-US" sz="3000" dirty="0">
                <a:latin typeface="Trebuchet MS" pitchFamily="34" charset="0"/>
              </a:rPr>
              <a:t>We provide a series of </a:t>
            </a:r>
            <a:r>
              <a:rPr lang="en-US" sz="3000" b="1" dirty="0">
                <a:latin typeface="Trebuchet MS" pitchFamily="34" charset="0"/>
              </a:rPr>
              <a:t>online tutorials</a:t>
            </a:r>
            <a:r>
              <a:rPr lang="en-US" sz="3000" dirty="0">
                <a:latin typeface="Trebuchet MS" pitchFamily="34" charset="0"/>
              </a:rPr>
              <a:t> that will guide you through the poster design process and answer your poster production questions. </a:t>
            </a:r>
          </a:p>
          <a:p>
            <a:pPr defTabSz="4232250"/>
            <a:endParaRPr lang="en-US" sz="3000" dirty="0">
              <a:latin typeface="Trebuchet MS" pitchFamily="34" charset="0"/>
            </a:endParaRPr>
          </a:p>
          <a:p>
            <a:pPr defTabSz="4232250"/>
            <a:r>
              <a:rPr lang="en-US" sz="3000" dirty="0">
                <a:latin typeface="Trebuchet MS" pitchFamily="34" charset="0"/>
              </a:rPr>
              <a:t>View our online</a:t>
            </a:r>
            <a:r>
              <a:rPr lang="en-US" sz="3000" baseline="0" dirty="0">
                <a:latin typeface="Trebuchet MS" pitchFamily="34" charset="0"/>
              </a:rPr>
              <a:t> tutorials at:</a:t>
            </a:r>
            <a:br>
              <a:rPr lang="en-US" sz="3000" dirty="0">
                <a:latin typeface="Trebuchet MS" pitchFamily="34" charset="0"/>
              </a:rPr>
            </a:br>
            <a:r>
              <a:rPr lang="en-US" sz="3000" dirty="0">
                <a:solidFill>
                  <a:srgbClr val="FFFF00"/>
                </a:solidFill>
                <a:latin typeface="Trebuchet MS" pitchFamily="34" charset="0"/>
              </a:rPr>
              <a:t> http://bit.ly/Poster_creation_help </a:t>
            </a:r>
            <a:br>
              <a:rPr lang="en-US" sz="3000" dirty="0">
                <a:latin typeface="Trebuchet MS" pitchFamily="34" charset="0"/>
              </a:rPr>
            </a:br>
            <a:r>
              <a:rPr lang="en-US" sz="3000" dirty="0">
                <a:latin typeface="Trebuchet MS" pitchFamily="34" charset="0"/>
              </a:rPr>
              <a:t>(copy</a:t>
            </a:r>
            <a:r>
              <a:rPr lang="en-US" sz="3000" baseline="0" dirty="0">
                <a:latin typeface="Trebuchet MS" pitchFamily="34" charset="0"/>
              </a:rPr>
              <a:t> and paste the link into your web browser).</a:t>
            </a:r>
          </a:p>
          <a:p>
            <a:pPr defTabSz="4232250"/>
            <a:endParaRPr lang="en-US" sz="3000" dirty="0">
              <a:latin typeface="Trebuchet MS" pitchFamily="34" charset="0"/>
            </a:endParaRPr>
          </a:p>
          <a:p>
            <a:pPr defTabSz="4232250"/>
            <a:r>
              <a:rPr lang="en-US" sz="3000" dirty="0">
                <a:latin typeface="Trebuchet MS" pitchFamily="34" charset="0"/>
              </a:rPr>
              <a:t>For assistance and to order your printed poster</a:t>
            </a:r>
            <a:r>
              <a:rPr lang="en-US" sz="3000" dirty="0">
                <a:solidFill>
                  <a:schemeClr val="bg1"/>
                </a:solidFill>
                <a:latin typeface="Trebuchet MS" pitchFamily="34" charset="0"/>
              </a:rPr>
              <a:t> call </a:t>
            </a:r>
            <a:r>
              <a:rPr lang="en-US" sz="3000" b="1" dirty="0">
                <a:solidFill>
                  <a:srgbClr val="FFFF00"/>
                </a:solidFill>
                <a:latin typeface="Trebuchet MS" pitchFamily="34" charset="0"/>
              </a:rPr>
              <a:t>PosterPresentations.com</a:t>
            </a:r>
            <a:r>
              <a:rPr lang="en-US" sz="3000" dirty="0">
                <a:solidFill>
                  <a:srgbClr val="FFFF00"/>
                </a:solidFill>
                <a:latin typeface="Trebuchet MS" pitchFamily="34" charset="0"/>
              </a:rPr>
              <a:t> </a:t>
            </a:r>
            <a:r>
              <a:rPr lang="en-US" sz="3000" dirty="0">
                <a:latin typeface="Trebuchet MS" pitchFamily="34" charset="0"/>
              </a:rPr>
              <a:t>at </a:t>
            </a:r>
            <a:r>
              <a:rPr lang="en-US" sz="3840" b="1" dirty="0">
                <a:solidFill>
                  <a:srgbClr val="FFFF00"/>
                </a:solidFill>
                <a:latin typeface="Trebuchet MS" pitchFamily="34" charset="0"/>
              </a:rPr>
              <a:t>1.866.649.3004</a:t>
            </a:r>
          </a:p>
          <a:p>
            <a:pPr defTabSz="4232250"/>
            <a:endParaRPr lang="en-US" sz="3840" b="1" dirty="0">
              <a:solidFill>
                <a:srgbClr val="FFFF00"/>
              </a:solidFill>
              <a:latin typeface="Trebuchet MS" pitchFamily="34" charset="0"/>
            </a:endParaRPr>
          </a:p>
          <a:p>
            <a:pPr defTabSz="4232250"/>
            <a:endParaRPr lang="en-US" sz="3840" b="1" dirty="0">
              <a:solidFill>
                <a:srgbClr val="FFFF00"/>
              </a:solidFill>
              <a:latin typeface="Trebuchet MS" pitchFamily="34" charset="0"/>
            </a:endParaRPr>
          </a:p>
          <a:p>
            <a:pPr algn="ctr"/>
            <a:r>
              <a:rPr lang="en-US" sz="4320" b="1" dirty="0">
                <a:solidFill>
                  <a:schemeClr val="bg1"/>
                </a:solidFill>
                <a:latin typeface="Trebuchet MS" pitchFamily="34" charset="0"/>
              </a:rPr>
              <a:t>Object Placeholders</a:t>
            </a:r>
          </a:p>
          <a:p>
            <a:pPr algn="ctr"/>
            <a:endParaRPr lang="en-US" sz="4320" b="1" dirty="0">
              <a:solidFill>
                <a:schemeClr val="bg1"/>
              </a:solidFill>
              <a:latin typeface="Trebuchet MS" pitchFamily="34" charset="0"/>
            </a:endParaRPr>
          </a:p>
          <a:p>
            <a:pPr defTabSz="4232250"/>
            <a:r>
              <a:rPr lang="en-US" sz="3000" dirty="0">
                <a:latin typeface="Trebuchet MS" pitchFamily="34" charset="0"/>
              </a:rPr>
              <a:t>Use the placeholders provided below to add new elements to your poster:</a:t>
            </a:r>
            <a:r>
              <a:rPr lang="en-US" sz="3000" baseline="0" dirty="0">
                <a:latin typeface="Trebuchet MS" pitchFamily="34" charset="0"/>
              </a:rPr>
              <a:t> </a:t>
            </a:r>
            <a:r>
              <a:rPr lang="en-US" sz="3000" dirty="0">
                <a:latin typeface="Trebuchet MS" pitchFamily="34" charset="0"/>
              </a:rPr>
              <a:t>Drag a placeholder onto the</a:t>
            </a:r>
            <a:r>
              <a:rPr lang="en-US" sz="3000" baseline="0" dirty="0">
                <a:latin typeface="Trebuchet MS" pitchFamily="34" charset="0"/>
              </a:rPr>
              <a:t> poster area,</a:t>
            </a:r>
            <a:r>
              <a:rPr lang="en-US" sz="3000" dirty="0">
                <a:latin typeface="Trebuchet MS" pitchFamily="34" charset="0"/>
              </a:rPr>
              <a:t> size it, and click it to edit.</a:t>
            </a:r>
          </a:p>
          <a:p>
            <a:pPr defTabSz="4232250"/>
            <a:endParaRPr lang="en-US" sz="3000" dirty="0">
              <a:latin typeface="Trebuchet MS" pitchFamily="34" charset="0"/>
            </a:endParaRPr>
          </a:p>
          <a:p>
            <a:pPr defTabSz="4232250"/>
            <a:r>
              <a:rPr lang="en-US" sz="3000" b="1" dirty="0">
                <a:solidFill>
                  <a:srgbClr val="FFFF00"/>
                </a:solidFill>
                <a:latin typeface="Trebuchet MS" pitchFamily="34" charset="0"/>
              </a:rPr>
              <a:t>Section Header placeholder</a:t>
            </a:r>
          </a:p>
          <a:p>
            <a:pPr defTabSz="4232250"/>
            <a:r>
              <a:rPr lang="en-US" sz="3000" dirty="0">
                <a:latin typeface="Trebuchet MS" pitchFamily="34" charset="0"/>
              </a:rPr>
              <a:t>Move</a:t>
            </a:r>
            <a:r>
              <a:rPr lang="en-US" sz="3000" baseline="0" dirty="0">
                <a:latin typeface="Trebuchet MS" pitchFamily="34" charset="0"/>
              </a:rPr>
              <a:t> this preformatted section header placeholder to the poster area to add another section header. Use section headers to separate topics or concepts within your presentation. </a:t>
            </a:r>
          </a:p>
          <a:p>
            <a:pPr defTabSz="4232250"/>
            <a:endParaRPr lang="en-US" sz="3000" baseline="0" dirty="0">
              <a:latin typeface="Trebuchet MS" pitchFamily="34" charset="0"/>
            </a:endParaRPr>
          </a:p>
          <a:p>
            <a:pPr defTabSz="4232250"/>
            <a:endParaRPr lang="en-US" sz="3000" dirty="0">
              <a:latin typeface="Trebuchet MS" pitchFamily="34" charset="0"/>
            </a:endParaRPr>
          </a:p>
          <a:p>
            <a:pPr defTabSz="4232250"/>
            <a:endParaRPr lang="en-US" sz="3000" b="1" dirty="0">
              <a:solidFill>
                <a:srgbClr val="FFFF00"/>
              </a:solidFill>
              <a:latin typeface="Trebuchet MS" pitchFamily="34" charset="0"/>
            </a:endParaRPr>
          </a:p>
          <a:p>
            <a:pPr defTabSz="4232250"/>
            <a:r>
              <a:rPr lang="en-US" sz="3000" b="1" dirty="0">
                <a:solidFill>
                  <a:srgbClr val="FFFF00"/>
                </a:solidFill>
                <a:latin typeface="Trebuchet MS" pitchFamily="34" charset="0"/>
              </a:rPr>
              <a:t>Text placeholder</a:t>
            </a:r>
          </a:p>
          <a:p>
            <a:pPr defTabSz="4232250"/>
            <a:r>
              <a:rPr lang="en-US" sz="3000" baseline="0" dirty="0">
                <a:latin typeface="Trebuchet MS" pitchFamily="34" charset="0"/>
              </a:rPr>
              <a:t>Move this preformatted text placeholder to the poster to add a new body of text.</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1" baseline="0" dirty="0">
              <a:solidFill>
                <a:srgbClr val="FFFF00"/>
              </a:solidFill>
              <a:latin typeface="Trebuchet MS" pitchFamily="34" charset="0"/>
            </a:endParaRPr>
          </a:p>
          <a:p>
            <a:pPr defTabSz="4232250"/>
            <a:r>
              <a:rPr lang="en-US" sz="3000" b="1" baseline="0" dirty="0">
                <a:solidFill>
                  <a:srgbClr val="FFFF00"/>
                </a:solidFill>
                <a:latin typeface="Trebuchet MS" pitchFamily="34" charset="0"/>
              </a:rPr>
              <a:t>Picture placeholder</a:t>
            </a:r>
          </a:p>
          <a:p>
            <a:pPr defTabSz="4232250"/>
            <a:r>
              <a:rPr lang="en-US" sz="3000" baseline="0" dirty="0">
                <a:latin typeface="Trebuchet MS" pitchFamily="34" charset="0"/>
              </a:rPr>
              <a:t>Move this graphic placeholder onto your poster, size it first, and then click it to add a picture to the poster.</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defTabSz="4232250"/>
            <a:endParaRPr lang="en-US" sz="3000" dirty="0">
              <a:latin typeface="Trebuchet MS" pitchFamily="34" charset="0"/>
            </a:endParaRPr>
          </a:p>
          <a:p>
            <a:pPr algn="ctr"/>
            <a:endParaRPr lang="en-US" sz="3000" b="1" dirty="0">
              <a:solidFill>
                <a:schemeClr val="bg1"/>
              </a:solidFill>
              <a:latin typeface="Trebuchet MS" pitchFamily="34" charset="0"/>
            </a:endParaRPr>
          </a:p>
          <a:p>
            <a:pPr defTabSz="4232250"/>
            <a:endParaRPr lang="en-US" sz="3000" b="1" dirty="0">
              <a:solidFill>
                <a:srgbClr val="FFFF00"/>
              </a:solidFill>
              <a:latin typeface="Trebuchet MS" pitchFamily="34" charset="0"/>
            </a:endParaRPr>
          </a:p>
          <a:p>
            <a:pPr algn="ctr"/>
            <a:endParaRPr lang="en-US" sz="4320" b="1" dirty="0">
              <a:latin typeface="Trebuchet MS" pitchFamily="34" charset="0"/>
            </a:endParaRPr>
          </a:p>
        </p:txBody>
      </p:sp>
      <p:sp>
        <p:nvSpPr>
          <p:cNvPr id="29" name="Rectangle 28"/>
          <p:cNvSpPr/>
          <p:nvPr/>
        </p:nvSpPr>
        <p:spPr>
          <a:xfrm>
            <a:off x="-10370487" y="21297014"/>
            <a:ext cx="1001856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pic>
        <p:nvPicPr>
          <p:cNvPr id="30" name="Picture 2"/>
          <p:cNvPicPr>
            <a:picLocks noChangeAspect="1" noChangeArrowheads="1"/>
          </p:cNvPicPr>
          <p:nvPr/>
        </p:nvPicPr>
        <p:blipFill>
          <a:blip r:embed="rId3" cstate="print"/>
          <a:srcRect/>
          <a:stretch>
            <a:fillRect/>
          </a:stretch>
        </p:blipFill>
        <p:spPr bwMode="auto">
          <a:xfrm>
            <a:off x="49098248"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8" y="13118824"/>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10"/>
            <a:ext cx="9160287" cy="2083417"/>
          </a:xfrm>
          <a:prstGeom prst="rect">
            <a:avLst/>
          </a:prstGeom>
          <a:noFill/>
        </p:spPr>
        <p:txBody>
          <a:bodyPr wrap="square" lIns="88166" tIns="44082" rIns="88166" bIns="44082" rtlCol="0">
            <a:spAutoFit/>
          </a:bodyPr>
          <a:lstStyle/>
          <a:p>
            <a:r>
              <a:rPr lang="en-US" sz="3480" dirty="0">
                <a:solidFill>
                  <a:schemeClr val="bg1"/>
                </a:solidFill>
              </a:rPr>
              <a:t>© 2012 PosterPresentations.com</a:t>
            </a:r>
            <a:br>
              <a:rPr lang="en-US" sz="3480" dirty="0">
                <a:solidFill>
                  <a:schemeClr val="bg1"/>
                </a:solidFill>
              </a:rPr>
            </a:br>
            <a:r>
              <a:rPr lang="en-US" sz="3480" dirty="0">
                <a:solidFill>
                  <a:schemeClr val="bg1"/>
                </a:solidFill>
              </a:rPr>
              <a:t>    </a:t>
            </a:r>
            <a:r>
              <a:rPr lang="en-US" sz="3000" dirty="0">
                <a:solidFill>
                  <a:schemeClr val="bg1"/>
                </a:solidFill>
              </a:rPr>
              <a:t>2117 Fourth Street ,</a:t>
            </a:r>
            <a:r>
              <a:rPr lang="en-US" sz="3000" baseline="0" dirty="0">
                <a:solidFill>
                  <a:schemeClr val="bg1"/>
                </a:solidFill>
              </a:rPr>
              <a:t> Unit C</a:t>
            </a:r>
            <a:br>
              <a:rPr lang="en-US" sz="3000" baseline="0" dirty="0">
                <a:solidFill>
                  <a:schemeClr val="bg1"/>
                </a:solidFill>
              </a:rPr>
            </a:br>
            <a:r>
              <a:rPr lang="en-US" sz="3000" baseline="0" dirty="0">
                <a:solidFill>
                  <a:schemeClr val="bg1"/>
                </a:solidFill>
              </a:rPr>
              <a:t>    Berkeley CA 94710</a:t>
            </a:r>
            <a:br>
              <a:rPr lang="en-US" sz="3000" baseline="0" dirty="0">
                <a:solidFill>
                  <a:schemeClr val="bg1"/>
                </a:solidFill>
              </a:rPr>
            </a:br>
            <a:r>
              <a:rPr lang="en-US" sz="3000" baseline="0" dirty="0">
                <a:solidFill>
                  <a:schemeClr val="bg1"/>
                </a:solidFill>
              </a:rPr>
              <a:t>    </a:t>
            </a:r>
            <a:r>
              <a:rPr lang="en-US" sz="3000" b="1" baseline="0" dirty="0">
                <a:solidFill>
                  <a:srgbClr val="FFFF00"/>
                </a:solidFill>
              </a:rPr>
              <a:t>posterpresenter@gmail.com</a:t>
            </a:r>
            <a:endParaRPr lang="en-US" sz="3480" b="1" dirty="0">
              <a:solidFill>
                <a:srgbClr val="FFFF00"/>
              </a:solidFill>
            </a:endParaRPr>
          </a:p>
        </p:txBody>
      </p:sp>
      <p:grpSp>
        <p:nvGrpSpPr>
          <p:cNvPr id="33" name="Group 32"/>
          <p:cNvGrpSpPr/>
          <p:nvPr/>
        </p:nvGrpSpPr>
        <p:grpSpPr>
          <a:xfrm>
            <a:off x="-10239856" y="31696531"/>
            <a:ext cx="9771398" cy="1090622"/>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3" dirty="0"/>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74"/>
              <a:ext cx="8671188" cy="867930"/>
            </a:xfrm>
            <a:prstGeom prst="rect">
              <a:avLst/>
            </a:prstGeom>
            <a:noFill/>
          </p:spPr>
          <p:txBody>
            <a:bodyPr wrap="square" rtlCol="0">
              <a:spAutoFit/>
            </a:bodyPr>
            <a:lstStyle/>
            <a:p>
              <a:r>
                <a:rPr lang="en-US" sz="2520" dirty="0">
                  <a:solidFill>
                    <a:schemeClr val="tx2"/>
                  </a:solidFill>
                  <a:latin typeface="Trebuchet MS" pitchFamily="34" charset="0"/>
                </a:rPr>
                <a:t>Student</a:t>
              </a:r>
              <a:r>
                <a:rPr lang="en-US" sz="2520" baseline="0" dirty="0">
                  <a:solidFill>
                    <a:schemeClr val="tx2"/>
                  </a:solidFill>
                  <a:latin typeface="Trebuchet MS" pitchFamily="34" charset="0"/>
                </a:rPr>
                <a:t> discounts are available on our Facebook page.</a:t>
              </a:r>
              <a:br>
                <a:rPr lang="en-US" sz="2520" baseline="0" dirty="0">
                  <a:solidFill>
                    <a:schemeClr val="tx2"/>
                  </a:solidFill>
                  <a:latin typeface="Trebuchet MS" pitchFamily="34" charset="0"/>
                </a:rPr>
              </a:br>
              <a:r>
                <a:rPr lang="en-US" sz="2520" baseline="0" dirty="0">
                  <a:solidFill>
                    <a:schemeClr val="tx2"/>
                  </a:solidFill>
                  <a:latin typeface="Trebuchet MS" pitchFamily="34" charset="0"/>
                </a:rPr>
                <a:t>Go to </a:t>
              </a:r>
              <a:r>
                <a:rPr lang="en-US" sz="2520" u="sng" baseline="0" dirty="0">
                  <a:solidFill>
                    <a:schemeClr val="tx2"/>
                  </a:solidFill>
                  <a:latin typeface="Trebuchet MS" pitchFamily="34" charset="0"/>
                </a:rPr>
                <a:t>PosterPresentations.com</a:t>
              </a:r>
              <a:r>
                <a:rPr lang="en-US" sz="2520" baseline="0" dirty="0">
                  <a:solidFill>
                    <a:schemeClr val="tx2"/>
                  </a:solidFill>
                  <a:latin typeface="Trebuchet MS" pitchFamily="34" charset="0"/>
                </a:rPr>
                <a:t> and click on the FB icon. </a:t>
              </a:r>
              <a:endParaRPr lang="en-US" sz="2520" dirty="0">
                <a:solidFill>
                  <a:schemeClr val="tx2"/>
                </a:solidFill>
                <a:latin typeface="Trebuchet MS" pitchFamily="34" charset="0"/>
              </a:endParaRPr>
            </a:p>
          </p:txBody>
        </p:sp>
      </p:grpSp>
      <p:cxnSp>
        <p:nvCxnSpPr>
          <p:cNvPr id="37" name="Straight Connector 36"/>
          <p:cNvCxnSpPr/>
          <p:nvPr/>
        </p:nvCxnSpPr>
        <p:spPr>
          <a:xfrm>
            <a:off x="44222135" y="30500132"/>
            <a:ext cx="10050461" cy="15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370487" y="11582402"/>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9" y="4841861"/>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922341" y="5257803"/>
            <a:ext cx="10050461"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2" name="Rounded Rectangle 21"/>
          <p:cNvSpPr/>
          <p:nvPr/>
        </p:nvSpPr>
        <p:spPr>
          <a:xfrm>
            <a:off x="32918407" y="5257803"/>
            <a:ext cx="10050461"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3" name="Rounded Rectangle 22"/>
          <p:cNvSpPr/>
          <p:nvPr/>
        </p:nvSpPr>
        <p:spPr>
          <a:xfrm>
            <a:off x="11583194" y="5267326"/>
            <a:ext cx="20724814" cy="26736674"/>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6861" y="2809037"/>
            <a:ext cx="34992259" cy="71981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86863" y="10972800"/>
            <a:ext cx="34992264" cy="19312128"/>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6868" y="31059379"/>
            <a:ext cx="7754914"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96DFF08F-DC6B-4601-B491-B0F83F6DD2DA}" type="datetimeFigureOut">
              <a:rPr lang="en-US" dirty="0"/>
              <a:pPr/>
              <a:t>7/3/2019</a:t>
            </a:fld>
            <a:endParaRPr lang="en-US" dirty="0"/>
          </a:p>
        </p:txBody>
      </p:sp>
      <p:sp>
        <p:nvSpPr>
          <p:cNvPr id="5" name="Footer Placeholder 4"/>
          <p:cNvSpPr>
            <a:spLocks noGrp="1"/>
          </p:cNvSpPr>
          <p:nvPr>
            <p:ph type="ftr" sz="quarter" idx="3"/>
          </p:nvPr>
        </p:nvSpPr>
        <p:spPr>
          <a:xfrm>
            <a:off x="17434560" y="31059379"/>
            <a:ext cx="21245251" cy="1316736"/>
          </a:xfrm>
          <a:prstGeom prst="rect">
            <a:avLst/>
          </a:prstGeom>
        </p:spPr>
        <p:txBody>
          <a:bodyPr vert="horz" lIns="91440" tIns="45720" rIns="91440" bIns="45720" rtlCol="0" anchor="ctr"/>
          <a:lstStyle>
            <a:lvl1pPr algn="r">
              <a:defRPr sz="48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39014400" y="31059379"/>
            <a:ext cx="3505200"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2743200" y="3966355"/>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35604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4389120" rtl="0" eaLnBrk="1" latinLnBrk="0" hangingPunct="1">
        <a:lnSpc>
          <a:spcPct val="80000"/>
        </a:lnSpc>
        <a:spcBef>
          <a:spcPct val="0"/>
        </a:spcBef>
        <a:buNone/>
        <a:defRPr sz="21120" kern="1200" cap="all" spc="480" baseline="0">
          <a:solidFill>
            <a:schemeClr val="tx1">
              <a:lumMod val="95000"/>
              <a:lumOff val="5000"/>
            </a:schemeClr>
          </a:solidFill>
          <a:latin typeface="+mj-lt"/>
          <a:ea typeface="+mj-ea"/>
          <a:cs typeface="+mj-cs"/>
        </a:defRPr>
      </a:lvl1pPr>
    </p:titleStyle>
    <p:bodyStyle>
      <a:lvl1pPr marL="438912" indent="-438912"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Char char=" "/>
        <a:defRPr sz="9600" kern="1200">
          <a:solidFill>
            <a:schemeClr val="tx1"/>
          </a:solidFill>
          <a:latin typeface="+mn-lt"/>
          <a:ea typeface="+mn-ea"/>
          <a:cs typeface="+mn-cs"/>
        </a:defRPr>
      </a:lvl1pPr>
      <a:lvl2pPr marL="1272845"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7680" kern="1200">
          <a:solidFill>
            <a:schemeClr val="tx1"/>
          </a:solidFill>
          <a:latin typeface="+mn-lt"/>
          <a:ea typeface="+mn-ea"/>
          <a:cs typeface="+mn-cs"/>
        </a:defRPr>
      </a:lvl2pPr>
      <a:lvl3pPr marL="215066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3pPr>
      <a:lvl4pPr marL="2852928"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4pPr>
      <a:lvl5pPr marL="3730752"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521/jscp.2005.24.7.1003" TargetMode="External"/><Relationship Id="rId3" Type="http://schemas.openxmlformats.org/officeDocument/2006/relationships/image" Target="../media/image5.png"/><Relationship Id="rId7" Type="http://schemas.openxmlformats.org/officeDocument/2006/relationships/hyperlink" Target="https://doi.org/10.1521/psyc.65.3.207.20173"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hyperlink" Target="https://dx.doi.org/10.1016%2Fj.janxdis.2006.10.009" TargetMode="External"/><Relationship Id="rId5" Type="http://schemas.openxmlformats.org/officeDocument/2006/relationships/hyperlink" Target="https://doi.org/10.1016/j.beth.2011.03.007" TargetMode="External"/><Relationship Id="rId4" Type="http://schemas.openxmlformats.org/officeDocument/2006/relationships/hyperlink" Target="https://doi.org/10.1177%2F1529100610387086" TargetMode="External"/><Relationship Id="rId9" Type="http://schemas.openxmlformats.org/officeDocument/2006/relationships/hyperlink" Target="http://www.who.int/lcidh/whoda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p:cNvSpPr/>
          <p:nvPr/>
        </p:nvSpPr>
        <p:spPr>
          <a:xfrm>
            <a:off x="-88507" y="3137543"/>
            <a:ext cx="43942031" cy="923330"/>
          </a:xfrm>
          <a:prstGeom prst="rect">
            <a:avLst/>
          </a:prstGeom>
        </p:spPr>
        <p:txBody>
          <a:bodyPr wrap="square">
            <a:spAutoFit/>
          </a:bodyPr>
          <a:lstStyle/>
          <a:p>
            <a:pPr algn="ctr"/>
            <a:r>
              <a:rPr lang="en-US" sz="5400" dirty="0" err="1">
                <a:latin typeface="Times New Roman" panose="02020603050405020304" pitchFamily="18" charset="0"/>
                <a:cs typeface="Times New Roman" panose="02020603050405020304" pitchFamily="18" charset="0"/>
              </a:rPr>
              <a:t>Im</a:t>
            </a:r>
            <a:r>
              <a:rPr lang="en-US" sz="5400" dirty="0">
                <a:latin typeface="Times New Roman" panose="02020603050405020304" pitchFamily="18" charset="0"/>
                <a:cs typeface="Times New Roman" panose="02020603050405020304" pitchFamily="18" charset="0"/>
              </a:rPr>
              <a:t> Fong Chan &amp; Michael J. Bordieri</a:t>
            </a:r>
            <a:endParaRPr lang="en-US" sz="5400" baseline="30000" dirty="0">
              <a:latin typeface="Times New Roman" panose="02020603050405020304" pitchFamily="18" charset="0"/>
              <a:cs typeface="Times New Roman" panose="02020603050405020304" pitchFamily="18" charset="0"/>
            </a:endParaRPr>
          </a:p>
        </p:txBody>
      </p:sp>
      <p:sp>
        <p:nvSpPr>
          <p:cNvPr id="15" name="Rectangle 14"/>
          <p:cNvSpPr/>
          <p:nvPr/>
        </p:nvSpPr>
        <p:spPr>
          <a:xfrm>
            <a:off x="3037114" y="419156"/>
            <a:ext cx="37196485" cy="2492990"/>
          </a:xfrm>
          <a:prstGeom prst="rect">
            <a:avLst/>
          </a:prstGeom>
        </p:spPr>
        <p:txBody>
          <a:bodyPr wrap="square">
            <a:spAutoFit/>
          </a:bodyPr>
          <a:lstStyle/>
          <a:p>
            <a:pPr algn="ctr"/>
            <a:r>
              <a:rPr lang="en-US" sz="7800" b="1" dirty="0">
                <a:latin typeface="Times New Roman" panose="02020603050405020304" pitchFamily="18" charset="0"/>
                <a:cs typeface="Times New Roman" panose="02020603050405020304" pitchFamily="18" charset="0"/>
              </a:rPr>
              <a:t>The role of psychological flexibility in the relationship between post-traumatic stress</a:t>
            </a:r>
          </a:p>
          <a:p>
            <a:pPr algn="ctr"/>
            <a:r>
              <a:rPr lang="en-US" sz="7800" b="1" dirty="0">
                <a:latin typeface="Times New Roman" panose="02020603050405020304" pitchFamily="18" charset="0"/>
                <a:cs typeface="Times New Roman" panose="02020603050405020304" pitchFamily="18" charset="0"/>
              </a:rPr>
              <a:t>disorder symptom severity and health functioning</a:t>
            </a:r>
          </a:p>
        </p:txBody>
      </p:sp>
      <p:sp>
        <p:nvSpPr>
          <p:cNvPr id="22" name="Rectangle 21"/>
          <p:cNvSpPr/>
          <p:nvPr/>
        </p:nvSpPr>
        <p:spPr>
          <a:xfrm>
            <a:off x="765545" y="5488335"/>
            <a:ext cx="13677718"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INTRODUCTION</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91" name="Rectangle 90"/>
          <p:cNvSpPr/>
          <p:nvPr/>
        </p:nvSpPr>
        <p:spPr>
          <a:xfrm>
            <a:off x="533103" y="18787632"/>
            <a:ext cx="13836040" cy="1107996"/>
          </a:xfrm>
          <a:prstGeom prst="rect">
            <a:avLst/>
          </a:prstGeom>
          <a:solidFill>
            <a:schemeClr val="accent2">
              <a:lumMod val="50000"/>
            </a:schemeClr>
          </a:solidFill>
        </p:spPr>
        <p:txBody>
          <a:bodyPr wrap="square" lIns="91440" tIns="45720" rIns="91440" bIns="45720">
            <a:spAutoFit/>
          </a:bodyPr>
          <a:lstStyle/>
          <a:p>
            <a:r>
              <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rPr>
              <a:t>PURPOSE</a:t>
            </a:r>
            <a:r>
              <a:rPr lang="en-US" sz="6600" b="0" cap="none" spc="0" dirty="0">
                <a:ln w="0"/>
                <a:solidFill>
                  <a:srgbClr val="90A6B8"/>
                </a:solidFill>
                <a:latin typeface="Aharoni" panose="02010803020104030203" pitchFamily="2" charset="-79"/>
                <a:cs typeface="Aharoni" panose="02010803020104030203" pitchFamily="2" charset="-79"/>
              </a:rPr>
              <a:t> </a:t>
            </a:r>
          </a:p>
        </p:txBody>
      </p:sp>
      <p:sp>
        <p:nvSpPr>
          <p:cNvPr id="92" name="Rectangle 91"/>
          <p:cNvSpPr/>
          <p:nvPr/>
        </p:nvSpPr>
        <p:spPr>
          <a:xfrm>
            <a:off x="459525" y="19892135"/>
            <a:ext cx="13677720" cy="6247864"/>
          </a:xfrm>
          <a:prstGeom prst="rect">
            <a:avLst/>
          </a:prstGeom>
        </p:spPr>
        <p:txBody>
          <a:bodyPr wrap="square">
            <a:spAutoFit/>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The aim of the current study was to examine the conditional and interactive roles of psychological flexibility in the relationship between symptoms of post-traumatic stress disorders and functional impairment. </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Hypothesis 1:The relationship between PTSD symptoms and health functioning would reduce among individuals with higher psychological flexibility</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Hypothesis 2:The relationship between PTSD symptoms and health functioning would be stronger in individuals with psychological inflexibility</a:t>
            </a:r>
          </a:p>
        </p:txBody>
      </p:sp>
      <p:sp>
        <p:nvSpPr>
          <p:cNvPr id="94" name="Rectangle 93"/>
          <p:cNvSpPr/>
          <p:nvPr/>
        </p:nvSpPr>
        <p:spPr>
          <a:xfrm>
            <a:off x="659478" y="30488119"/>
            <a:ext cx="13893863"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MEASURES</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35" name="Rectangle 34"/>
          <p:cNvSpPr/>
          <p:nvPr/>
        </p:nvSpPr>
        <p:spPr>
          <a:xfrm>
            <a:off x="659478" y="26084796"/>
            <a:ext cx="13677720"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PARTICIPANTS (N =103</a:t>
            </a:r>
            <a:r>
              <a:rPr lang="en-US" sz="6600" dirty="0">
                <a:ln w="0"/>
                <a:solidFill>
                  <a:srgbClr val="90A6B8"/>
                </a:solidFill>
                <a:latin typeface="Aharoni" panose="02010803020104030203" pitchFamily="2" charset="-79"/>
                <a:cs typeface="Aharoni" panose="02010803020104030203" pitchFamily="2" charset="-79"/>
              </a:rPr>
              <a:t>)</a:t>
            </a:r>
            <a:endParaRPr lang="en-US" sz="6600" b="0" cap="none" spc="0" dirty="0">
              <a:ln w="0"/>
              <a:solidFill>
                <a:srgbClr val="90A6B8"/>
              </a:solidFill>
              <a:latin typeface="Aharoni" panose="02010803020104030203" pitchFamily="2" charset="-79"/>
              <a:cs typeface="Aharoni" panose="02010803020104030203" pitchFamily="2" charset="-79"/>
            </a:endParaRPr>
          </a:p>
        </p:txBody>
      </p:sp>
      <p:sp>
        <p:nvSpPr>
          <p:cNvPr id="41" name="Rectangle 40"/>
          <p:cNvSpPr/>
          <p:nvPr/>
        </p:nvSpPr>
        <p:spPr>
          <a:xfrm>
            <a:off x="15132155" y="7910198"/>
            <a:ext cx="13453956"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PROCEDURE</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24" name="Rectangle 23"/>
          <p:cNvSpPr/>
          <p:nvPr/>
        </p:nvSpPr>
        <p:spPr>
          <a:xfrm>
            <a:off x="30069223" y="27443837"/>
            <a:ext cx="13453958" cy="1107996"/>
          </a:xfrm>
          <a:prstGeom prst="rect">
            <a:avLst/>
          </a:prstGeom>
          <a:solidFill>
            <a:schemeClr val="accent2">
              <a:lumMod val="50000"/>
            </a:schemeClr>
          </a:solidFill>
        </p:spPr>
        <p:txBody>
          <a:bodyPr wrap="square" lIns="91440" tIns="45720" rIns="91440" bIns="45720">
            <a:spAutoFit/>
          </a:bodyPr>
          <a:lstStyle/>
          <a:p>
            <a:r>
              <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rPr>
              <a:t>REFERENCES*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478" y="457200"/>
            <a:ext cx="3198146" cy="4074438"/>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70933" y="448969"/>
            <a:ext cx="3198146" cy="4074438"/>
          </a:xfrm>
          <a:prstGeom prst="rect">
            <a:avLst/>
          </a:prstGeom>
        </p:spPr>
      </p:pic>
      <p:sp>
        <p:nvSpPr>
          <p:cNvPr id="28" name="Rectangle 27"/>
          <p:cNvSpPr/>
          <p:nvPr/>
        </p:nvSpPr>
        <p:spPr>
          <a:xfrm>
            <a:off x="15318327" y="20885175"/>
            <a:ext cx="13677720"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RESULTS</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29" name="Rectangle 28"/>
          <p:cNvSpPr/>
          <p:nvPr/>
        </p:nvSpPr>
        <p:spPr>
          <a:xfrm>
            <a:off x="15318327" y="12009273"/>
            <a:ext cx="13453956"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ANALYSIS</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30" name="TextBox 29"/>
          <p:cNvSpPr txBox="1"/>
          <p:nvPr/>
        </p:nvSpPr>
        <p:spPr>
          <a:xfrm>
            <a:off x="15273624" y="13127097"/>
            <a:ext cx="13713743" cy="7694414"/>
          </a:xfrm>
          <a:prstGeom prst="rect">
            <a:avLst/>
          </a:prstGeom>
          <a:noFill/>
        </p:spPr>
        <p:txBody>
          <a:bodyPr wrap="square" rtlCol="0">
            <a:spAutoFit/>
          </a:bodyPr>
          <a:lstStyle/>
          <a:p>
            <a:pPr marL="457200" lvl="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A linear regression model with one moderating variable using PROCESS 2.10 was used for the primary analysis (Hayes, 2013).</a:t>
            </a:r>
          </a:p>
          <a:p>
            <a:pPr marL="457200" lvl="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IV: Trauma symptoms on </a:t>
            </a:r>
            <a:r>
              <a:rPr lang="en-US" sz="3800" dirty="0">
                <a:solidFill>
                  <a:schemeClr val="dk1"/>
                </a:solidFill>
                <a:latin typeface="Times New Roman"/>
                <a:cs typeface="Times New Roman"/>
                <a:sym typeface="Times New Roman"/>
              </a:rPr>
              <a:t>PTSD Checklist for DSM-5 </a:t>
            </a:r>
            <a:endParaRPr lang="en-US" sz="3800"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DV: </a:t>
            </a:r>
            <a:r>
              <a:rPr lang="en-US" sz="3800" dirty="0">
                <a:solidFill>
                  <a:schemeClr val="dk1"/>
                </a:solidFill>
                <a:latin typeface="Times New Roman"/>
                <a:cs typeface="Times New Roman"/>
              </a:rPr>
              <a:t>Functional impairment on World Health Organization Disability Assessment Schedule 2.0. </a:t>
            </a:r>
            <a:endParaRPr lang="en-US" sz="3800"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Moderating Variable: Psychological inflexibility on AAQ-II, AAQ -II measures inflexibility, higher scores indicate less psychological flexibility. </a:t>
            </a:r>
          </a:p>
          <a:p>
            <a:pPr marL="457200" lvl="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Covariates: Biological sex (Female = 0) and lifetime exposure to traumatic events were entered as covariates in the model as sex was significantly related to global disability and lifetime exposure to traumatic events was significantly associated with severity of post-traumatic stress disorder in current study. </a:t>
            </a:r>
          </a:p>
        </p:txBody>
      </p:sp>
      <p:sp>
        <p:nvSpPr>
          <p:cNvPr id="32" name="TextBox 31"/>
          <p:cNvSpPr txBox="1"/>
          <p:nvPr/>
        </p:nvSpPr>
        <p:spPr>
          <a:xfrm>
            <a:off x="15222504" y="21993171"/>
            <a:ext cx="13693495" cy="7199663"/>
          </a:xfrm>
          <a:prstGeom prst="rect">
            <a:avLst/>
          </a:prstGeom>
          <a:noFill/>
        </p:spPr>
        <p:txBody>
          <a:bodyPr wrap="square" rtlCol="0">
            <a:spAutoFit/>
          </a:bodyPr>
          <a:lstStyle/>
          <a:p>
            <a:pPr marL="45720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The overall linear regression model was significant and accounted for 34% of the variance in predicting the severity of post-traumatic stress disorder, </a:t>
            </a:r>
            <a:r>
              <a:rPr lang="en-US" sz="3800" i="1" dirty="0">
                <a:latin typeface="Times New Roman" panose="02020603050405020304" pitchFamily="18" charset="0"/>
                <a:cs typeface="Times New Roman" panose="02020603050405020304" pitchFamily="18" charset="0"/>
              </a:rPr>
              <a:t>F </a:t>
            </a:r>
            <a:r>
              <a:rPr lang="en-US" sz="3800" dirty="0">
                <a:latin typeface="Times New Roman" panose="02020603050405020304" pitchFamily="18" charset="0"/>
                <a:cs typeface="Times New Roman" panose="02020603050405020304" pitchFamily="18" charset="0"/>
              </a:rPr>
              <a:t>(5, 97) = 10.09, </a:t>
            </a:r>
            <a:r>
              <a:rPr lang="en-US" sz="3800" i="1" dirty="0">
                <a:latin typeface="Times New Roman" panose="02020603050405020304" pitchFamily="18" charset="0"/>
                <a:cs typeface="Times New Roman" panose="02020603050405020304" pitchFamily="18" charset="0"/>
              </a:rPr>
              <a:t>p </a:t>
            </a:r>
            <a:r>
              <a:rPr lang="en-US" sz="3800" dirty="0">
                <a:latin typeface="Times New Roman" panose="02020603050405020304" pitchFamily="18" charset="0"/>
                <a:cs typeface="Times New Roman" panose="02020603050405020304" pitchFamily="18" charset="0"/>
              </a:rPr>
              <a:t>&lt; .001. </a:t>
            </a:r>
          </a:p>
          <a:p>
            <a:pPr marL="45720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The introduction of the interaction terms (PCL-5 X AAQ-II) did not accounted for a significant additional proportion of variance in the levels of post-traumatic stress disorder, </a:t>
            </a:r>
            <a:r>
              <a:rPr lang="en-US" sz="3800" i="1" dirty="0">
                <a:latin typeface="Times New Roman" panose="02020603050405020304" pitchFamily="18" charset="0"/>
                <a:cs typeface="Times New Roman" panose="02020603050405020304" pitchFamily="18" charset="0"/>
              </a:rPr>
              <a:t>R²∆</a:t>
            </a:r>
            <a:r>
              <a:rPr lang="en-US" sz="3800" dirty="0">
                <a:latin typeface="Times New Roman" panose="02020603050405020304" pitchFamily="18" charset="0"/>
                <a:cs typeface="Times New Roman" panose="02020603050405020304" pitchFamily="18" charset="0"/>
              </a:rPr>
              <a:t> = .04, </a:t>
            </a:r>
            <a:r>
              <a:rPr lang="en-US" sz="3800" i="1" dirty="0">
                <a:latin typeface="Times New Roman" panose="02020603050405020304" pitchFamily="18" charset="0"/>
                <a:cs typeface="Times New Roman" panose="02020603050405020304" pitchFamily="18" charset="0"/>
              </a:rPr>
              <a:t>F</a:t>
            </a:r>
            <a:r>
              <a:rPr lang="en-US" sz="3800" dirty="0">
                <a:latin typeface="Times New Roman" panose="02020603050405020304" pitchFamily="18" charset="0"/>
                <a:cs typeface="Times New Roman" panose="02020603050405020304" pitchFamily="18" charset="0"/>
              </a:rPr>
              <a:t> (1, 97) = .56, </a:t>
            </a:r>
            <a:r>
              <a:rPr lang="en-US" sz="3800" i="1" dirty="0">
                <a:latin typeface="Times New Roman" panose="02020603050405020304" pitchFamily="18" charset="0"/>
                <a:cs typeface="Times New Roman" panose="02020603050405020304" pitchFamily="18" charset="0"/>
              </a:rPr>
              <a:t>p</a:t>
            </a:r>
            <a:r>
              <a:rPr lang="en-US" sz="3800" dirty="0">
                <a:latin typeface="Times New Roman" panose="02020603050405020304" pitchFamily="18" charset="0"/>
                <a:cs typeface="Times New Roman" panose="02020603050405020304" pitchFamily="18" charset="0"/>
              </a:rPr>
              <a:t> = .46.   </a:t>
            </a:r>
          </a:p>
          <a:p>
            <a:r>
              <a:rPr lang="en-US" dirty="0"/>
              <a:t> </a:t>
            </a:r>
          </a:p>
          <a:p>
            <a:pPr marL="457200" indent="-457200">
              <a:buFont typeface="Arial" panose="020B0604020202020204" pitchFamily="34" charset="0"/>
              <a:buChar char="•"/>
            </a:pPr>
            <a:endParaRPr lang="en-US" sz="3200" dirty="0">
              <a:solidFill>
                <a:srgbClr val="FF0000"/>
              </a:solidFill>
              <a:latin typeface="Times New Roman" panose="02020603050405020304" pitchFamily="18" charset="0"/>
              <a:cs typeface="Times New Roman" panose="02020603050405020304" pitchFamily="18" charset="0"/>
            </a:endParaRPr>
          </a:p>
          <a:p>
            <a:endParaRPr lang="en-US" sz="3200" b="1" u="sng" dirty="0">
              <a:solidFill>
                <a:srgbClr val="FF0000"/>
              </a:solidFill>
            </a:endParaRPr>
          </a:p>
          <a:p>
            <a:endParaRPr lang="en-US" sz="3200" b="1" u="sng" dirty="0"/>
          </a:p>
        </p:txBody>
      </p:sp>
      <p:sp>
        <p:nvSpPr>
          <p:cNvPr id="4" name="TextBox 3"/>
          <p:cNvSpPr txBox="1"/>
          <p:nvPr/>
        </p:nvSpPr>
        <p:spPr>
          <a:xfrm>
            <a:off x="455201" y="27242822"/>
            <a:ext cx="14302415" cy="3170099"/>
          </a:xfrm>
          <a:prstGeom prst="rect">
            <a:avLst/>
          </a:prstGeom>
          <a:noFill/>
        </p:spPr>
        <p:txBody>
          <a:bodyPr wrap="square" rtlCol="0">
            <a:spAutoFit/>
          </a:bodyPr>
          <a:lstStyle/>
          <a:p>
            <a:pPr marL="571500" lvl="1"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80 females and 23 males were recruited from a Southern Regional University. A total of 103 undergraduates were recruited (N = 103). </a:t>
            </a:r>
          </a:p>
          <a:p>
            <a:pPr marL="571500" lvl="1"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56.3 % Freshmen; 20.4 % sophomore; 22.3 % Upper class men</a:t>
            </a:r>
          </a:p>
          <a:p>
            <a:pPr marL="457200" indent="-4572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90.3% Caucasian.</a:t>
            </a:r>
          </a:p>
        </p:txBody>
      </p:sp>
      <p:sp>
        <p:nvSpPr>
          <p:cNvPr id="7" name="Rectangle 2"/>
          <p:cNvSpPr>
            <a:spLocks noChangeArrowheads="1"/>
          </p:cNvSpPr>
          <p:nvPr/>
        </p:nvSpPr>
        <p:spPr bwMode="auto">
          <a:xfrm>
            <a:off x="763566" y="6470069"/>
            <a:ext cx="13821814" cy="12372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lvl="0" indent="-358775" defTabSz="914400" eaLnBrk="0" fontAlgn="base" hangingPunct="0">
              <a:spcBef>
                <a:spcPct val="0"/>
              </a:spcBef>
              <a:spcAft>
                <a:spcPct val="0"/>
              </a:spcAft>
              <a:buFontTx/>
              <a:buChar char="•"/>
            </a:pPr>
            <a:r>
              <a:rPr lang="en-US" sz="3800" dirty="0">
                <a:latin typeface="Times New Roman" panose="02020603050405020304" pitchFamily="18" charset="0"/>
                <a:cs typeface="Times New Roman" panose="02020603050405020304" pitchFamily="18" charset="0"/>
              </a:rPr>
              <a:t>A large body of research has shown that post-traumatic stress disorder following traumatic events often leads to decreased health functioning and increased functional impairment  (</a:t>
            </a:r>
            <a:r>
              <a:rPr lang="en-US" sz="3800" dirty="0" err="1">
                <a:latin typeface="Times New Roman" panose="02020603050405020304" pitchFamily="18" charset="0"/>
                <a:cs typeface="Times New Roman" panose="02020603050405020304" pitchFamily="18" charset="0"/>
              </a:rPr>
              <a:t>Bonanno</a:t>
            </a:r>
            <a:r>
              <a:rPr lang="en-US" sz="3800" dirty="0">
                <a:latin typeface="Times New Roman" panose="02020603050405020304" pitchFamily="18" charset="0"/>
                <a:cs typeface="Times New Roman" panose="02020603050405020304" pitchFamily="18" charset="0"/>
              </a:rPr>
              <a:t>, Brewin, </a:t>
            </a:r>
            <a:r>
              <a:rPr lang="en-US" sz="3800" dirty="0" err="1">
                <a:latin typeface="Times New Roman" panose="02020603050405020304" pitchFamily="18" charset="0"/>
                <a:cs typeface="Times New Roman" panose="02020603050405020304" pitchFamily="18" charset="0"/>
              </a:rPr>
              <a:t>Kaniasty</a:t>
            </a:r>
            <a:r>
              <a:rPr lang="en-US" sz="3800" dirty="0">
                <a:latin typeface="Times New Roman" panose="02020603050405020304" pitchFamily="18" charset="0"/>
                <a:cs typeface="Times New Roman" panose="02020603050405020304" pitchFamily="18" charset="0"/>
              </a:rPr>
              <a:t>, &amp; </a:t>
            </a:r>
            <a:r>
              <a:rPr lang="en-US" sz="3800" dirty="0" err="1">
                <a:latin typeface="Times New Roman" panose="02020603050405020304" pitchFamily="18" charset="0"/>
                <a:cs typeface="Times New Roman" panose="02020603050405020304" pitchFamily="18" charset="0"/>
              </a:rPr>
              <a:t>Greca</a:t>
            </a:r>
            <a:r>
              <a:rPr lang="en-US" sz="3800" dirty="0">
                <a:latin typeface="Times New Roman" panose="02020603050405020304" pitchFamily="18" charset="0"/>
                <a:cs typeface="Times New Roman" panose="02020603050405020304" pitchFamily="18" charset="0"/>
              </a:rPr>
              <a:t>, 2010; Norris, Friedman, Watson, Byrne, Diaz, &amp; </a:t>
            </a:r>
            <a:r>
              <a:rPr lang="en-US" sz="3800" dirty="0" err="1">
                <a:latin typeface="Times New Roman" panose="02020603050405020304" pitchFamily="18" charset="0"/>
                <a:cs typeface="Times New Roman" panose="02020603050405020304" pitchFamily="18" charset="0"/>
              </a:rPr>
              <a:t>Kaniasty</a:t>
            </a:r>
            <a:r>
              <a:rPr lang="en-US" sz="3800" dirty="0">
                <a:latin typeface="Times New Roman" panose="02020603050405020304" pitchFamily="18" charset="0"/>
                <a:cs typeface="Times New Roman" panose="02020603050405020304" pitchFamily="18" charset="0"/>
              </a:rPr>
              <a:t>, 2002). </a:t>
            </a:r>
          </a:p>
          <a:p>
            <a:pPr marL="358775" indent="-358775" defTabSz="914400" eaLnBrk="0" fontAlgn="base" hangingPunct="0">
              <a:spcBef>
                <a:spcPct val="0"/>
              </a:spcBef>
              <a:spcAft>
                <a:spcPct val="0"/>
              </a:spcAft>
              <a:buFontTx/>
              <a:buChar char="•"/>
            </a:pPr>
            <a:r>
              <a:rPr lang="en-US" sz="3800" dirty="0">
                <a:latin typeface="Times New Roman" panose="02020603050405020304" pitchFamily="18" charset="0"/>
                <a:cs typeface="Times New Roman" panose="02020603050405020304" pitchFamily="18" charset="0"/>
              </a:rPr>
              <a:t>Emerging findings suggest that psychological flexibility, a willingness to be in contact with distressing feelings and thoughts in the service of valued livings appears to play a significant role in mitigating core symptoms of post-traumatic stress disorder, such as avoidance and negative cognition (</a:t>
            </a:r>
            <a:r>
              <a:rPr lang="en-US" sz="3800" dirty="0" err="1">
                <a:latin typeface="Times New Roman" panose="02020603050405020304" pitchFamily="18" charset="0"/>
                <a:cs typeface="Times New Roman" panose="02020603050405020304" pitchFamily="18" charset="0"/>
              </a:rPr>
              <a:t>Bonanno</a:t>
            </a:r>
            <a:r>
              <a:rPr lang="en-US" sz="3800" dirty="0">
                <a:latin typeface="Times New Roman" panose="02020603050405020304" pitchFamily="18" charset="0"/>
                <a:cs typeface="Times New Roman" panose="02020603050405020304" pitchFamily="18" charset="0"/>
              </a:rPr>
              <a:t>, Brewin, </a:t>
            </a:r>
            <a:r>
              <a:rPr lang="en-US" sz="3800" dirty="0" err="1">
                <a:latin typeface="Times New Roman" panose="02020603050405020304" pitchFamily="18" charset="0"/>
                <a:cs typeface="Times New Roman" panose="02020603050405020304" pitchFamily="18" charset="0"/>
              </a:rPr>
              <a:t>Kaniasty</a:t>
            </a:r>
            <a:r>
              <a:rPr lang="en-US" sz="3800" dirty="0">
                <a:latin typeface="Times New Roman" panose="02020603050405020304" pitchFamily="18" charset="0"/>
                <a:cs typeface="Times New Roman" panose="02020603050405020304" pitchFamily="18" charset="0"/>
              </a:rPr>
              <a:t>, &amp; </a:t>
            </a:r>
            <a:r>
              <a:rPr lang="en-US" sz="3800" dirty="0" err="1">
                <a:latin typeface="Times New Roman" panose="02020603050405020304" pitchFamily="18" charset="0"/>
                <a:cs typeface="Times New Roman" panose="02020603050405020304" pitchFamily="18" charset="0"/>
              </a:rPr>
              <a:t>Greca</a:t>
            </a:r>
            <a:r>
              <a:rPr lang="en-US" sz="3800" dirty="0">
                <a:latin typeface="Times New Roman" panose="02020603050405020304" pitchFamily="18" charset="0"/>
                <a:cs typeface="Times New Roman" panose="02020603050405020304" pitchFamily="18" charset="0"/>
              </a:rPr>
              <a:t>, 2010; Moser, </a:t>
            </a:r>
            <a:r>
              <a:rPr lang="en-US" sz="3800" dirty="0" err="1">
                <a:latin typeface="Times New Roman" panose="02020603050405020304" pitchFamily="18" charset="0"/>
                <a:cs typeface="Times New Roman" panose="02020603050405020304" pitchFamily="18" charset="0"/>
              </a:rPr>
              <a:t>Hajcak</a:t>
            </a:r>
            <a:r>
              <a:rPr lang="en-US" sz="3800" dirty="0">
                <a:latin typeface="Times New Roman" panose="02020603050405020304" pitchFamily="18" charset="0"/>
                <a:cs typeface="Times New Roman" panose="02020603050405020304" pitchFamily="18" charset="0"/>
              </a:rPr>
              <a:t>, Simons, &amp; </a:t>
            </a:r>
            <a:r>
              <a:rPr lang="en-US" sz="3800" dirty="0" err="1">
                <a:latin typeface="Times New Roman" panose="02020603050405020304" pitchFamily="18" charset="0"/>
                <a:cs typeface="Times New Roman" panose="02020603050405020304" pitchFamily="18" charset="0"/>
              </a:rPr>
              <a:t>Foa</a:t>
            </a:r>
            <a:r>
              <a:rPr lang="en-US" sz="3800" dirty="0">
                <a:latin typeface="Times New Roman" panose="02020603050405020304" pitchFamily="18" charset="0"/>
                <a:cs typeface="Times New Roman" panose="02020603050405020304" pitchFamily="18" charset="0"/>
              </a:rPr>
              <a:t>, 2007; Thompson &amp; Waltz, 2010).</a:t>
            </a:r>
          </a:p>
          <a:p>
            <a:pPr marL="358775" indent="-358775" defTabSz="914400" eaLnBrk="0" fontAlgn="base" hangingPunct="0">
              <a:spcBef>
                <a:spcPct val="0"/>
              </a:spcBef>
              <a:spcAft>
                <a:spcPct val="0"/>
              </a:spcAft>
              <a:buFontTx/>
              <a:buChar char="•"/>
            </a:pPr>
            <a:r>
              <a:rPr lang="en-US" sz="3800" dirty="0">
                <a:latin typeface="Times New Roman" panose="02020603050405020304" pitchFamily="18" charset="0"/>
                <a:cs typeface="Times New Roman" panose="02020603050405020304" pitchFamily="18" charset="0"/>
              </a:rPr>
              <a:t>Individuals who actively avoid memories of trauma have higher PTSD symptoms (Orcutt, Pickett, &amp; Pope, 2005)</a:t>
            </a:r>
          </a:p>
          <a:p>
            <a:pPr marL="358775" indent="-358775" defTabSz="914400" eaLnBrk="0" fontAlgn="base" hangingPunct="0">
              <a:spcBef>
                <a:spcPct val="0"/>
              </a:spcBef>
              <a:spcAft>
                <a:spcPct val="0"/>
              </a:spcAft>
              <a:buFontTx/>
              <a:buChar char="•"/>
            </a:pPr>
            <a:r>
              <a:rPr lang="en-US" sz="3800" dirty="0">
                <a:latin typeface="Times New Roman" panose="02020603050405020304" pitchFamily="18" charset="0"/>
                <a:cs typeface="Times New Roman" panose="02020603050405020304" pitchFamily="18" charset="0"/>
              </a:rPr>
              <a:t> Individuals who had greater levels of mindfulness and acceptance, which are core components of psychological flexibility report lower severity of PTSD symptoms following trauma exposure (Thompson, </a:t>
            </a:r>
            <a:r>
              <a:rPr lang="en-US" sz="3800" dirty="0" err="1">
                <a:latin typeface="Times New Roman" panose="02020603050405020304" pitchFamily="18" charset="0"/>
                <a:cs typeface="Times New Roman" panose="02020603050405020304" pitchFamily="18" charset="0"/>
              </a:rPr>
              <a:t>Arnkoff</a:t>
            </a:r>
            <a:r>
              <a:rPr lang="en-US" sz="3800" dirty="0">
                <a:latin typeface="Times New Roman" panose="02020603050405020304" pitchFamily="18" charset="0"/>
                <a:cs typeface="Times New Roman" panose="02020603050405020304" pitchFamily="18" charset="0"/>
              </a:rPr>
              <a:t>, &amp; Glass, 2011).</a:t>
            </a:r>
          </a:p>
          <a:p>
            <a:pPr marL="358775" indent="-358775" defTabSz="914400" eaLnBrk="0" fontAlgn="base" hangingPunct="0">
              <a:spcBef>
                <a:spcPct val="0"/>
              </a:spcBef>
              <a:spcAft>
                <a:spcPct val="0"/>
              </a:spcAft>
              <a:buFontTx/>
              <a:buChar char="•"/>
            </a:pPr>
            <a:r>
              <a:rPr lang="en-US" sz="3800" dirty="0">
                <a:latin typeface="Times New Roman" panose="02020603050405020304" pitchFamily="18" charset="0"/>
                <a:cs typeface="Times New Roman" panose="02020603050405020304" pitchFamily="18" charset="0"/>
              </a:rPr>
              <a:t>However, previous research has not fully examined the role of psychological flexibility plays in the relationship between the severity of post-traumatic stress disorder and functional impairment.</a:t>
            </a:r>
            <a:endParaRPr lang="en-US" sz="3800" dirty="0">
              <a:latin typeface="Times New Roman" panose="02020603050405020304" pitchFamily="18" charset="0"/>
              <a:cs typeface="Times New Roman" panose="02020603050405020304" pitchFamily="18" charset="0"/>
              <a:sym typeface="Times New Roman"/>
            </a:endParaRPr>
          </a:p>
        </p:txBody>
      </p:sp>
      <p:sp>
        <p:nvSpPr>
          <p:cNvPr id="42" name="Text Placeholder 54">
            <a:extLst>
              <a:ext uri="{FF2B5EF4-FFF2-40B4-BE49-F238E27FC236}">
                <a16:creationId xmlns:a16="http://schemas.microsoft.com/office/drawing/2014/main" id="{B278F25F-821C-4B83-B654-A87689D2468A}"/>
              </a:ext>
            </a:extLst>
          </p:cNvPr>
          <p:cNvSpPr txBox="1">
            <a:spLocks/>
          </p:cNvSpPr>
          <p:nvPr/>
        </p:nvSpPr>
        <p:spPr>
          <a:xfrm>
            <a:off x="-50831" y="4079031"/>
            <a:ext cx="43942031" cy="1280160"/>
          </a:xfrm>
          <a:prstGeom prst="rect">
            <a:avLst/>
          </a:prstGeom>
        </p:spPr>
        <p:txBody>
          <a:bodyPr vert="horz" wrap="square" lIns="183679" tIns="183679" rIns="183679" bIns="183679" rtlCol="0">
            <a:normAutofit/>
          </a:bodyPr>
          <a:lstStyle>
            <a:lvl1pPr marL="0" indent="0"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None/>
              <a:defRPr sz="2400" kern="1200">
                <a:solidFill>
                  <a:schemeClr val="accent5">
                    <a:lumMod val="50000"/>
                  </a:schemeClr>
                </a:solidFill>
                <a:latin typeface="Times New Roman" pitchFamily="18" charset="0"/>
                <a:ea typeface="+mn-ea"/>
                <a:cs typeface="Times New Roman" pitchFamily="18" charset="0"/>
              </a:defRPr>
            </a:lvl1pPr>
            <a:lvl2pPr marL="1432688" indent="-551034"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2pPr>
            <a:lvl3pPr marL="1983722" indent="-551034"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3pPr>
            <a:lvl4pPr marL="2589862" indent="-606138"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4pPr>
            <a:lvl5pPr marL="3030688" indent="-440827"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a:lstStyle>
          <a:p>
            <a:pPr algn="ctr"/>
            <a:r>
              <a:rPr lang="en-US" sz="5400" dirty="0">
                <a:solidFill>
                  <a:schemeClr val="tx1"/>
                </a:solidFill>
              </a:rPr>
              <a:t>Murray State University</a:t>
            </a:r>
            <a:endParaRPr lang="en-US" sz="4400" dirty="0">
              <a:solidFill>
                <a:schemeClr val="tx1"/>
              </a:solidFill>
            </a:endParaRPr>
          </a:p>
        </p:txBody>
      </p:sp>
      <p:sp>
        <p:nvSpPr>
          <p:cNvPr id="2" name="TextBox 1">
            <a:extLst>
              <a:ext uri="{FF2B5EF4-FFF2-40B4-BE49-F238E27FC236}">
                <a16:creationId xmlns:a16="http://schemas.microsoft.com/office/drawing/2014/main" id="{3A6757DF-DF1C-406B-941A-5BD73E59EAE2}"/>
              </a:ext>
            </a:extLst>
          </p:cNvPr>
          <p:cNvSpPr txBox="1"/>
          <p:nvPr/>
        </p:nvSpPr>
        <p:spPr>
          <a:xfrm>
            <a:off x="15068328" y="5418977"/>
            <a:ext cx="14679097" cy="2431435"/>
          </a:xfrm>
          <a:prstGeom prst="rect">
            <a:avLst/>
          </a:prstGeom>
          <a:noFill/>
        </p:spPr>
        <p:txBody>
          <a:bodyPr wrap="square" rtlCol="0">
            <a:spAutoFit/>
          </a:bodyPr>
          <a:lstStyle/>
          <a:p>
            <a:pPr marL="293688" indent="-293688">
              <a:buFont typeface="Arial" panose="020B0604020202020204" pitchFamily="34" charset="0"/>
              <a:buChar char="•"/>
            </a:pPr>
            <a:r>
              <a:rPr lang="en-US" sz="3800" dirty="0">
                <a:solidFill>
                  <a:schemeClr val="dk1"/>
                </a:solidFill>
                <a:latin typeface="Times New Roman"/>
                <a:cs typeface="Times New Roman"/>
              </a:rPr>
              <a:t>Health and disability: World Health Organization Disability Assessment Schedule 2.0. </a:t>
            </a:r>
            <a:r>
              <a:rPr lang="en-US" sz="3800" dirty="0">
                <a:latin typeface="Times New Roman"/>
                <a:cs typeface="Times New Roman"/>
              </a:rPr>
              <a:t>(WHO, 2001)</a:t>
            </a:r>
          </a:p>
          <a:p>
            <a:pPr marL="293688" indent="-293688">
              <a:buFont typeface="Arial" panose="020B0604020202020204" pitchFamily="34" charset="0"/>
              <a:buChar char="•"/>
            </a:pPr>
            <a:r>
              <a:rPr lang="en-US" sz="3800" dirty="0">
                <a:solidFill>
                  <a:schemeClr val="dk1"/>
                </a:solidFill>
                <a:latin typeface="Times New Roman"/>
                <a:cs typeface="Times New Roman"/>
              </a:rPr>
              <a:t> </a:t>
            </a:r>
            <a:r>
              <a:rPr lang="en-US" sz="3800" dirty="0">
                <a:solidFill>
                  <a:schemeClr val="dk1"/>
                </a:solidFill>
                <a:latin typeface="Times New Roman"/>
                <a:ea typeface="Times New Roman"/>
                <a:cs typeface="Times New Roman"/>
                <a:sym typeface="Times New Roman"/>
              </a:rPr>
              <a:t>Psychological flexibility: </a:t>
            </a:r>
            <a:r>
              <a:rPr lang="en-US" altLang="en-US" sz="3800" dirty="0">
                <a:latin typeface="Times New Roman" panose="02020603050405020304" pitchFamily="18" charset="0"/>
                <a:ea typeface="PMingLiU" panose="02020500000000000000" pitchFamily="18" charset="-120"/>
                <a:cs typeface="Times New Roman" panose="02020603050405020304" pitchFamily="18" charset="0"/>
              </a:rPr>
              <a:t>Acceptance and Action Questionnaire (AAQ-II; </a:t>
            </a:r>
            <a:r>
              <a:rPr lang="en-US" altLang="en-US" sz="38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α = .93; </a:t>
            </a:r>
            <a:r>
              <a:rPr lang="en-US" altLang="en-US" sz="3800" dirty="0">
                <a:latin typeface="Times New Roman" panose="02020603050405020304" pitchFamily="18" charset="0"/>
                <a:ea typeface="PMingLiU" panose="02020500000000000000" pitchFamily="18" charset="-120"/>
                <a:cs typeface="Times New Roman" panose="02020603050405020304" pitchFamily="18" charset="0"/>
              </a:rPr>
              <a:t>Bond et al., 2011).</a:t>
            </a:r>
            <a:endParaRPr lang="en-US" altLang="en-US" sz="38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endParaRPr>
          </a:p>
        </p:txBody>
      </p:sp>
      <p:sp>
        <p:nvSpPr>
          <p:cNvPr id="10" name="Rectangle 1">
            <a:extLst>
              <a:ext uri="{FF2B5EF4-FFF2-40B4-BE49-F238E27FC236}">
                <a16:creationId xmlns:a16="http://schemas.microsoft.com/office/drawing/2014/main" id="{A9A7E246-8777-403C-8214-FCE7D49FA55B}"/>
              </a:ext>
            </a:extLst>
          </p:cNvPr>
          <p:cNvSpPr>
            <a:spLocks noChangeArrowheads="1"/>
          </p:cNvSpPr>
          <p:nvPr/>
        </p:nvSpPr>
        <p:spPr bwMode="auto">
          <a:xfrm>
            <a:off x="15237569" y="26062976"/>
            <a:ext cx="1470135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indent="65088" defTabSz="914400"/>
            <a:r>
              <a:rPr kumimoji="0" lang="en-US" altLang="en-US" sz="3800" b="0"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Table </a:t>
            </a:r>
            <a:r>
              <a:rPr lang="en-US" altLang="en-US" sz="3800"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1.</a:t>
            </a:r>
            <a:r>
              <a:rPr lang="en-US" sz="3800"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 Means, standard deviations, and correlations among primary study variables</a:t>
            </a:r>
            <a:r>
              <a:rPr lang="en-US" sz="4000"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a:t>
            </a:r>
          </a:p>
        </p:txBody>
      </p:sp>
      <p:sp>
        <p:nvSpPr>
          <p:cNvPr id="11" name="TextBox 10">
            <a:extLst>
              <a:ext uri="{FF2B5EF4-FFF2-40B4-BE49-F238E27FC236}">
                <a16:creationId xmlns:a16="http://schemas.microsoft.com/office/drawing/2014/main" id="{245BEB5D-1073-4A9F-BCCE-94C299D7EB71}"/>
              </a:ext>
            </a:extLst>
          </p:cNvPr>
          <p:cNvSpPr txBox="1"/>
          <p:nvPr/>
        </p:nvSpPr>
        <p:spPr>
          <a:xfrm>
            <a:off x="29479270" y="17675749"/>
            <a:ext cx="13855042" cy="2431435"/>
          </a:xfrm>
          <a:prstGeom prst="rect">
            <a:avLst/>
          </a:prstGeom>
          <a:noFill/>
        </p:spPr>
        <p:txBody>
          <a:bodyPr wrap="square" rtlCol="0">
            <a:spAutoFit/>
          </a:bodyPr>
          <a:lstStyle/>
          <a:p>
            <a:pPr marL="45720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The conditional effects of psychological flexibility was a significant predictor of functional impairment, such that the more psychologically inflexible individuals were, the higher levels of functional impairment they endorsed experiencing. </a:t>
            </a:r>
            <a:endParaRPr lang="en-US" sz="3800" dirty="0">
              <a:solidFill>
                <a:srgbClr val="FF0000"/>
              </a:solidFill>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9C98AB3A-9947-417D-8AE4-6BB7E1B005A1}"/>
              </a:ext>
            </a:extLst>
          </p:cNvPr>
          <p:cNvSpPr/>
          <p:nvPr/>
        </p:nvSpPr>
        <p:spPr>
          <a:xfrm>
            <a:off x="29668156" y="13758921"/>
            <a:ext cx="13652074"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chemeClr val="tx2">
                    <a:lumMod val="20000"/>
                    <a:lumOff val="80000"/>
                  </a:schemeClr>
                </a:solidFill>
                <a:latin typeface="Aharoni" panose="02010803020104030203" pitchFamily="2" charset="-79"/>
                <a:cs typeface="Aharoni" panose="02010803020104030203" pitchFamily="2" charset="-79"/>
              </a:rPr>
              <a:t>DISCUSSION </a:t>
            </a:r>
            <a:endParaRPr lang="en-US" sz="6600" b="0" cap="none" spc="0" dirty="0">
              <a:ln w="0"/>
              <a:solidFill>
                <a:schemeClr val="tx2">
                  <a:lumMod val="20000"/>
                  <a:lumOff val="80000"/>
                </a:schemeClr>
              </a:solidFill>
              <a:latin typeface="Aharoni" panose="02010803020104030203" pitchFamily="2" charset="-79"/>
              <a:cs typeface="Aharoni" panose="02010803020104030203" pitchFamily="2" charset="-79"/>
            </a:endParaRPr>
          </a:p>
        </p:txBody>
      </p:sp>
      <p:sp>
        <p:nvSpPr>
          <p:cNvPr id="18" name="TextBox 17">
            <a:extLst>
              <a:ext uri="{FF2B5EF4-FFF2-40B4-BE49-F238E27FC236}">
                <a16:creationId xmlns:a16="http://schemas.microsoft.com/office/drawing/2014/main" id="{B40A9D72-762F-493F-A2EF-E47CBC79E1E8}"/>
              </a:ext>
            </a:extLst>
          </p:cNvPr>
          <p:cNvSpPr txBox="1"/>
          <p:nvPr/>
        </p:nvSpPr>
        <p:spPr>
          <a:xfrm>
            <a:off x="29502415" y="20222770"/>
            <a:ext cx="13866664" cy="1846659"/>
          </a:xfrm>
          <a:prstGeom prst="rect">
            <a:avLst/>
          </a:prstGeom>
          <a:noFill/>
        </p:spPr>
        <p:txBody>
          <a:bodyPr wrap="square" rtlCol="0">
            <a:spAutoFit/>
          </a:bodyPr>
          <a:lstStyle/>
          <a:p>
            <a:pPr marL="358775" indent="-358775">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Current findings highlight the importance of psychological   flexibility as a protective factor to psychological well-being and functional impairment following exposure to traumatic events. </a:t>
            </a:r>
            <a:endParaRPr lang="en-US" sz="36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ECF6A5D8-A5AD-4779-BDA1-4034EBF35F0A}"/>
              </a:ext>
            </a:extLst>
          </p:cNvPr>
          <p:cNvSpPr txBox="1"/>
          <p:nvPr/>
        </p:nvSpPr>
        <p:spPr>
          <a:xfrm>
            <a:off x="29998482" y="28492571"/>
            <a:ext cx="13855042" cy="5309146"/>
          </a:xfrm>
          <a:prstGeom prst="rect">
            <a:avLst/>
          </a:prstGeom>
          <a:noFill/>
        </p:spPr>
        <p:txBody>
          <a:bodyPr wrap="square" rtlCol="0">
            <a:spAutoFit/>
          </a:bodyPr>
          <a:lstStyle/>
          <a:p>
            <a:pPr marL="401638" indent="-401638"/>
            <a:r>
              <a:rPr lang="en-US" sz="1500" dirty="0">
                <a:latin typeface="Times New Roman" panose="02020603050405020304" pitchFamily="18" charset="0"/>
                <a:cs typeface="Times New Roman" panose="02020603050405020304" pitchFamily="18" charset="0"/>
              </a:rPr>
              <a:t>Blevins, C. A., Weathers, F. W., Davis, M. T., Witte, T. K., &amp; Domino, J. L. (2015). The Posttraumatic Stress Disorder Checklist for </a:t>
            </a:r>
            <a:r>
              <a:rPr lang="en-US" sz="1500" i="1" dirty="0">
                <a:latin typeface="Times New Roman" panose="02020603050405020304" pitchFamily="18" charset="0"/>
                <a:cs typeface="Times New Roman" panose="02020603050405020304" pitchFamily="18" charset="0"/>
              </a:rPr>
              <a:t>DSM-5</a:t>
            </a:r>
            <a:r>
              <a:rPr lang="en-US" sz="1500" dirty="0">
                <a:latin typeface="Times New Roman" panose="02020603050405020304" pitchFamily="18" charset="0"/>
                <a:cs typeface="Times New Roman" panose="02020603050405020304" pitchFamily="18" charset="0"/>
              </a:rPr>
              <a:t> (PCL-5): Development and initial psychometric evaluation. </a:t>
            </a:r>
            <a:r>
              <a:rPr lang="en-US" sz="1500" i="1" dirty="0">
                <a:latin typeface="Times New Roman" panose="02020603050405020304" pitchFamily="18" charset="0"/>
                <a:cs typeface="Times New Roman" panose="02020603050405020304" pitchFamily="18" charset="0"/>
              </a:rPr>
              <a:t>Journal of Traumatic Stress, 28</a:t>
            </a:r>
            <a:r>
              <a:rPr lang="en-US" sz="1500" dirty="0">
                <a:latin typeface="Times New Roman" panose="02020603050405020304" pitchFamily="18" charset="0"/>
                <a:cs typeface="Times New Roman" panose="02020603050405020304" pitchFamily="18" charset="0"/>
              </a:rPr>
              <a:t>, 489-498. </a:t>
            </a:r>
            <a:r>
              <a:rPr lang="en-US" sz="1500" dirty="0" err="1">
                <a:latin typeface="Times New Roman" panose="02020603050405020304" pitchFamily="18" charset="0"/>
                <a:cs typeface="Times New Roman" panose="02020603050405020304" pitchFamily="18" charset="0"/>
              </a:rPr>
              <a:t>doi</a:t>
            </a:r>
            <a:r>
              <a:rPr lang="en-US" sz="1500" dirty="0">
                <a:latin typeface="Times New Roman" panose="02020603050405020304" pitchFamily="18" charset="0"/>
                <a:cs typeface="Times New Roman" panose="02020603050405020304" pitchFamily="18" charset="0"/>
              </a:rPr>
              <a:t>: 10.1002/jts.22059</a:t>
            </a:r>
          </a:p>
          <a:p>
            <a:pPr marL="401638" indent="-401638"/>
            <a:r>
              <a:rPr lang="en-US" sz="1500" dirty="0" err="1">
                <a:latin typeface="Times New Roman" panose="02020603050405020304" pitchFamily="18" charset="0"/>
                <a:cs typeface="Times New Roman" panose="02020603050405020304" pitchFamily="18" charset="0"/>
              </a:rPr>
              <a:t>Bonanno</a:t>
            </a:r>
            <a:r>
              <a:rPr lang="en-US" sz="1500" dirty="0">
                <a:latin typeface="Times New Roman" panose="02020603050405020304" pitchFamily="18" charset="0"/>
                <a:cs typeface="Times New Roman" panose="02020603050405020304" pitchFamily="18" charset="0"/>
              </a:rPr>
              <a:t>, G. A., Brewin, C. R., </a:t>
            </a:r>
            <a:r>
              <a:rPr lang="en-US" sz="1500" dirty="0" err="1">
                <a:latin typeface="Times New Roman" panose="02020603050405020304" pitchFamily="18" charset="0"/>
                <a:cs typeface="Times New Roman" panose="02020603050405020304" pitchFamily="18" charset="0"/>
              </a:rPr>
              <a:t>Kaniasty</a:t>
            </a:r>
            <a:r>
              <a:rPr lang="en-US" sz="1500" dirty="0">
                <a:latin typeface="Times New Roman" panose="02020603050405020304" pitchFamily="18" charset="0"/>
                <a:cs typeface="Times New Roman" panose="02020603050405020304" pitchFamily="18" charset="0"/>
              </a:rPr>
              <a:t>, K., &amp; </a:t>
            </a:r>
            <a:r>
              <a:rPr lang="en-US" sz="1500" dirty="0" err="1">
                <a:latin typeface="Times New Roman" panose="02020603050405020304" pitchFamily="18" charset="0"/>
                <a:cs typeface="Times New Roman" panose="02020603050405020304" pitchFamily="18" charset="0"/>
              </a:rPr>
              <a:t>Greca</a:t>
            </a:r>
            <a:r>
              <a:rPr lang="en-US" sz="1500" dirty="0">
                <a:latin typeface="Times New Roman" panose="02020603050405020304" pitchFamily="18" charset="0"/>
                <a:cs typeface="Times New Roman" panose="02020603050405020304" pitchFamily="18" charset="0"/>
              </a:rPr>
              <a:t>, A. M. L. (2010). Weighing the costs of disaster: Consequences, risks, and resilience in individuals, families, and communities. </a:t>
            </a:r>
            <a:r>
              <a:rPr lang="en-US" sz="1500" i="1" dirty="0">
                <a:latin typeface="Times New Roman" panose="02020603050405020304" pitchFamily="18" charset="0"/>
                <a:cs typeface="Times New Roman" panose="02020603050405020304" pitchFamily="18" charset="0"/>
              </a:rPr>
              <a:t>Psychological Science in the Public Interest</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11</a:t>
            </a:r>
            <a:r>
              <a:rPr lang="en-US" sz="1500" dirty="0">
                <a:latin typeface="Times New Roman" panose="02020603050405020304" pitchFamily="18" charset="0"/>
                <a:cs typeface="Times New Roman" panose="02020603050405020304" pitchFamily="18" charset="0"/>
              </a:rPr>
              <a:t>(1), 1-49. </a:t>
            </a:r>
            <a:r>
              <a:rPr lang="en-US" sz="1500" dirty="0">
                <a:latin typeface="Times New Roman" panose="02020603050405020304" pitchFamily="18" charset="0"/>
                <a:cs typeface="Times New Roman" panose="02020603050405020304" pitchFamily="18" charset="0"/>
                <a:hlinkClick r:id="rId4"/>
              </a:rPr>
              <a:t>doi.org/10.1177/1529100610387086</a:t>
            </a:r>
            <a:r>
              <a:rPr lang="en-US" sz="1500" dirty="0">
                <a:latin typeface="Times New Roman" panose="02020603050405020304" pitchFamily="18" charset="0"/>
                <a:cs typeface="Times New Roman" panose="02020603050405020304" pitchFamily="18" charset="0"/>
              </a:rPr>
              <a:t>  </a:t>
            </a:r>
          </a:p>
          <a:p>
            <a:pPr marL="401638" indent="-401638"/>
            <a:r>
              <a:rPr lang="en-US" sz="1500" dirty="0">
                <a:latin typeface="Times New Roman" panose="02020603050405020304" pitchFamily="18" charset="0"/>
                <a:cs typeface="Times New Roman" panose="02020603050405020304" pitchFamily="18" charset="0"/>
              </a:rPr>
              <a:t>Bond, F.W., Hayes, S.C., Baer, R.A., Carpenter, K.M., </a:t>
            </a:r>
            <a:r>
              <a:rPr lang="en-US" sz="1500" dirty="0" err="1">
                <a:latin typeface="Times New Roman" panose="02020603050405020304" pitchFamily="18" charset="0"/>
                <a:cs typeface="Times New Roman" panose="02020603050405020304" pitchFamily="18" charset="0"/>
              </a:rPr>
              <a:t>Guenole</a:t>
            </a:r>
            <a:r>
              <a:rPr lang="en-US" sz="1500" dirty="0">
                <a:latin typeface="Times New Roman" panose="02020603050405020304" pitchFamily="18" charset="0"/>
                <a:cs typeface="Times New Roman" panose="02020603050405020304" pitchFamily="18" charset="0"/>
              </a:rPr>
              <a:t>, N., Orcutt, H.K., Waltz, T., &amp; </a:t>
            </a:r>
            <a:r>
              <a:rPr lang="en-US" sz="1500" dirty="0" err="1">
                <a:latin typeface="Times New Roman" panose="02020603050405020304" pitchFamily="18" charset="0"/>
                <a:cs typeface="Times New Roman" panose="02020603050405020304" pitchFamily="18" charset="0"/>
              </a:rPr>
              <a:t>Zettle</a:t>
            </a:r>
            <a:r>
              <a:rPr lang="en-US" sz="1500" dirty="0">
                <a:latin typeface="Times New Roman" panose="02020603050405020304" pitchFamily="18" charset="0"/>
                <a:cs typeface="Times New Roman" panose="02020603050405020304" pitchFamily="18" charset="0"/>
              </a:rPr>
              <a:t>, R.D. (2011). Preliminary psychometric properties of the acceptance and action questionnaire-II: A revised measure of psychological inflexibility and experiential avoidance. </a:t>
            </a:r>
            <a:r>
              <a:rPr lang="en-US" sz="1500" i="1" dirty="0">
                <a:latin typeface="Times New Roman" panose="02020603050405020304" pitchFamily="18" charset="0"/>
                <a:cs typeface="Times New Roman" panose="02020603050405020304" pitchFamily="18" charset="0"/>
              </a:rPr>
              <a:t>Behavior Therapy 42</a:t>
            </a:r>
            <a:r>
              <a:rPr lang="en-US" sz="1500" dirty="0">
                <a:latin typeface="Times New Roman" panose="02020603050405020304" pitchFamily="18" charset="0"/>
                <a:cs typeface="Times New Roman" panose="02020603050405020304" pitchFamily="18" charset="0"/>
              </a:rPr>
              <a:t>(4), 676-688. </a:t>
            </a:r>
            <a:r>
              <a:rPr lang="en-US" sz="1500" dirty="0">
                <a:latin typeface="Times New Roman" panose="02020603050405020304" pitchFamily="18" charset="0"/>
                <a:cs typeface="Times New Roman" panose="02020603050405020304" pitchFamily="18" charset="0"/>
                <a:hlinkClick r:id="rId5" tooltip="Persistent link using digital object identifier"/>
              </a:rPr>
              <a:t>doi.org/10.1016/j.beth.2011.03.007</a:t>
            </a:r>
            <a:endParaRPr lang="en-US" sz="1500" dirty="0">
              <a:latin typeface="Times New Roman" panose="02020603050405020304" pitchFamily="18" charset="0"/>
              <a:cs typeface="Times New Roman" panose="02020603050405020304" pitchFamily="18" charset="0"/>
            </a:endParaRPr>
          </a:p>
          <a:p>
            <a:r>
              <a:rPr lang="en-US" sz="1500" dirty="0">
                <a:latin typeface="Times New Roman" panose="02020603050405020304" pitchFamily="18" charset="0"/>
                <a:cs typeface="Times New Roman" panose="02020603050405020304" pitchFamily="18" charset="0"/>
              </a:rPr>
              <a:t>Hayes, Andrew F. (2013). </a:t>
            </a:r>
            <a:r>
              <a:rPr lang="en-US" sz="1500" i="1" dirty="0">
                <a:latin typeface="Times New Roman" panose="02020603050405020304" pitchFamily="18" charset="0"/>
                <a:cs typeface="Times New Roman" panose="02020603050405020304" pitchFamily="18" charset="0"/>
              </a:rPr>
              <a:t>Introduction to mediation, moderation, and conditional process analysis: A regression‐based approach</a:t>
            </a:r>
            <a:r>
              <a:rPr lang="en-US" sz="1500" dirty="0">
                <a:latin typeface="Times New Roman" panose="02020603050405020304" pitchFamily="18" charset="0"/>
                <a:cs typeface="Times New Roman" panose="02020603050405020304" pitchFamily="18" charset="0"/>
              </a:rPr>
              <a:t>. New York, NY: The Guilford Press.</a:t>
            </a:r>
          </a:p>
          <a:p>
            <a:pPr marL="401638" indent="-401638"/>
            <a:r>
              <a:rPr lang="en-US" sz="1500" dirty="0">
                <a:latin typeface="Times New Roman" panose="02020603050405020304" pitchFamily="18" charset="0"/>
                <a:cs typeface="Times New Roman" panose="02020603050405020304" pitchFamily="18" charset="0"/>
              </a:rPr>
              <a:t>Moser, J. S., </a:t>
            </a:r>
            <a:r>
              <a:rPr lang="en-US" sz="1500" dirty="0" err="1">
                <a:latin typeface="Times New Roman" panose="02020603050405020304" pitchFamily="18" charset="0"/>
                <a:cs typeface="Times New Roman" panose="02020603050405020304" pitchFamily="18" charset="0"/>
              </a:rPr>
              <a:t>Hajcak</a:t>
            </a:r>
            <a:r>
              <a:rPr lang="en-US" sz="1500" dirty="0">
                <a:latin typeface="Times New Roman" panose="02020603050405020304" pitchFamily="18" charset="0"/>
                <a:cs typeface="Times New Roman" panose="02020603050405020304" pitchFamily="18" charset="0"/>
              </a:rPr>
              <a:t>, G., Simons, R. F., &amp; </a:t>
            </a:r>
            <a:r>
              <a:rPr lang="en-US" sz="1500" dirty="0" err="1">
                <a:latin typeface="Times New Roman" panose="02020603050405020304" pitchFamily="18" charset="0"/>
                <a:cs typeface="Times New Roman" panose="02020603050405020304" pitchFamily="18" charset="0"/>
              </a:rPr>
              <a:t>Foa</a:t>
            </a:r>
            <a:r>
              <a:rPr lang="en-US" sz="1500" dirty="0">
                <a:latin typeface="Times New Roman" panose="02020603050405020304" pitchFamily="18" charset="0"/>
                <a:cs typeface="Times New Roman" panose="02020603050405020304" pitchFamily="18" charset="0"/>
              </a:rPr>
              <a:t>, E. B. (2007). Posttraumatic stress disorder symptoms in trauma-exposed college students: The role of trauma-related cognitions, gender, and negative affect. </a:t>
            </a:r>
            <a:r>
              <a:rPr lang="en-US" sz="1500" i="1" dirty="0">
                <a:latin typeface="Times New Roman" panose="02020603050405020304" pitchFamily="18" charset="0"/>
                <a:cs typeface="Times New Roman" panose="02020603050405020304" pitchFamily="18" charset="0"/>
              </a:rPr>
              <a:t>Journal of Anxiety Disorders</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21</a:t>
            </a:r>
            <a:r>
              <a:rPr lang="en-US" sz="1500" dirty="0">
                <a:latin typeface="Times New Roman" panose="02020603050405020304" pitchFamily="18" charset="0"/>
                <a:cs typeface="Times New Roman" panose="02020603050405020304" pitchFamily="18" charset="0"/>
              </a:rPr>
              <a:t>(8), 1039-1049. </a:t>
            </a:r>
            <a:r>
              <a:rPr lang="en-US" sz="1500" dirty="0" err="1">
                <a:latin typeface="Times New Roman" panose="02020603050405020304" pitchFamily="18" charset="0"/>
                <a:cs typeface="Times New Roman" panose="02020603050405020304" pitchFamily="18" charset="0"/>
              </a:rPr>
              <a:t>doi</a:t>
            </a:r>
            <a:r>
              <a:rPr lang="en-US" sz="1500"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hlinkClick r:id="rId6"/>
              </a:rPr>
              <a:t>10.1016/j.janxdis.2006.10.009</a:t>
            </a:r>
            <a:endParaRPr lang="en-US" sz="1500" dirty="0">
              <a:latin typeface="Times New Roman" panose="02020603050405020304" pitchFamily="18" charset="0"/>
              <a:cs typeface="Times New Roman" panose="02020603050405020304" pitchFamily="18" charset="0"/>
            </a:endParaRPr>
          </a:p>
          <a:p>
            <a:pPr marL="401638" indent="-401638"/>
            <a:r>
              <a:rPr lang="en-US" sz="1500" dirty="0">
                <a:latin typeface="Times New Roman" panose="02020603050405020304" pitchFamily="18" charset="0"/>
                <a:cs typeface="Times New Roman" panose="02020603050405020304" pitchFamily="18" charset="0"/>
              </a:rPr>
              <a:t>Norris, F. H., Friedman, M. J., Watson, P. J., Byrne, C. M., Diaz, E., &amp; </a:t>
            </a:r>
            <a:r>
              <a:rPr lang="en-US" sz="1500" dirty="0" err="1">
                <a:latin typeface="Times New Roman" panose="02020603050405020304" pitchFamily="18" charset="0"/>
                <a:cs typeface="Times New Roman" panose="02020603050405020304" pitchFamily="18" charset="0"/>
              </a:rPr>
              <a:t>Kaniasty</a:t>
            </a:r>
            <a:r>
              <a:rPr lang="en-US" sz="1500" dirty="0">
                <a:latin typeface="Times New Roman" panose="02020603050405020304" pitchFamily="18" charset="0"/>
                <a:cs typeface="Times New Roman" panose="02020603050405020304" pitchFamily="18" charset="0"/>
              </a:rPr>
              <a:t>, K. (2002). 60,000 disaster victims speak: Part I. An empirical review of the empirical literature, 1981–2001. </a:t>
            </a:r>
            <a:r>
              <a:rPr lang="en-US" sz="1500" i="1" dirty="0">
                <a:latin typeface="Times New Roman" panose="02020603050405020304" pitchFamily="18" charset="0"/>
                <a:cs typeface="Times New Roman" panose="02020603050405020304" pitchFamily="18" charset="0"/>
              </a:rPr>
              <a:t>Psychiatry: Interpersonal and Biological Processes</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65</a:t>
            </a:r>
            <a:r>
              <a:rPr lang="en-US" sz="1500" dirty="0">
                <a:latin typeface="Times New Roman" panose="02020603050405020304" pitchFamily="18" charset="0"/>
                <a:cs typeface="Times New Roman" panose="02020603050405020304" pitchFamily="18" charset="0"/>
              </a:rPr>
              <a:t>(3), 207-239. </a:t>
            </a:r>
            <a:r>
              <a:rPr lang="en-US" sz="1500" dirty="0">
                <a:latin typeface="Times New Roman" panose="02020603050405020304" pitchFamily="18" charset="0"/>
                <a:cs typeface="Times New Roman" panose="02020603050405020304" pitchFamily="18" charset="0"/>
                <a:hlinkClick r:id="rId7"/>
              </a:rPr>
              <a:t>doi.org/10.1521/psyc.65.3.207.20173</a:t>
            </a:r>
            <a:endParaRPr lang="en-US" sz="1500" dirty="0">
              <a:latin typeface="Times New Roman" panose="02020603050405020304" pitchFamily="18" charset="0"/>
              <a:cs typeface="Times New Roman" panose="02020603050405020304" pitchFamily="18" charset="0"/>
            </a:endParaRPr>
          </a:p>
          <a:p>
            <a:pPr marL="401638" indent="-401638"/>
            <a:r>
              <a:rPr lang="en-US" sz="1500" dirty="0">
                <a:latin typeface="Times New Roman" panose="02020603050405020304" pitchFamily="18" charset="0"/>
                <a:cs typeface="Times New Roman" panose="02020603050405020304" pitchFamily="18" charset="0"/>
              </a:rPr>
              <a:t>Orcutt, H. K., Pickett, S. M., &amp; Pope, E. B. (2005). Experiential avoidance and forgiveness as mediators in the relation between traumatic interpersonal events and posttraumatic stress disorder symptoms. </a:t>
            </a:r>
            <a:r>
              <a:rPr lang="en-US" sz="1500" i="1" dirty="0">
                <a:latin typeface="Times New Roman" panose="02020603050405020304" pitchFamily="18" charset="0"/>
                <a:cs typeface="Times New Roman" panose="02020603050405020304" pitchFamily="18" charset="0"/>
              </a:rPr>
              <a:t>Journal of Social and Clinical Psychology</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24</a:t>
            </a:r>
            <a:r>
              <a:rPr lang="en-US" sz="1500" dirty="0">
                <a:latin typeface="Times New Roman" panose="02020603050405020304" pitchFamily="18" charset="0"/>
                <a:cs typeface="Times New Roman" panose="02020603050405020304" pitchFamily="18" charset="0"/>
              </a:rPr>
              <a:t>(7), 1003-1029. </a:t>
            </a:r>
            <a:r>
              <a:rPr lang="en-US" sz="1500" dirty="0">
                <a:latin typeface="Times New Roman" panose="02020603050405020304" pitchFamily="18" charset="0"/>
                <a:cs typeface="Times New Roman" panose="02020603050405020304" pitchFamily="18" charset="0"/>
                <a:hlinkClick r:id="rId8"/>
              </a:rPr>
              <a:t>doi.org/10.1521/jscp.2005.24.7.1003</a:t>
            </a:r>
            <a:endParaRPr lang="en-US" sz="1500" dirty="0">
              <a:latin typeface="Times New Roman" panose="02020603050405020304" pitchFamily="18" charset="0"/>
              <a:cs typeface="Times New Roman" panose="02020603050405020304" pitchFamily="18" charset="0"/>
            </a:endParaRPr>
          </a:p>
          <a:p>
            <a:pPr marL="401638" indent="-401638"/>
            <a:r>
              <a:rPr lang="en-US" sz="1500" dirty="0">
                <a:latin typeface="Times New Roman" panose="02020603050405020304" pitchFamily="18" charset="0"/>
                <a:cs typeface="Times New Roman" panose="02020603050405020304" pitchFamily="18" charset="0"/>
              </a:rPr>
              <a:t>Thompson, R. W., </a:t>
            </a:r>
            <a:r>
              <a:rPr lang="en-US" sz="1500" dirty="0" err="1">
                <a:latin typeface="Times New Roman" panose="02020603050405020304" pitchFamily="18" charset="0"/>
                <a:cs typeface="Times New Roman" panose="02020603050405020304" pitchFamily="18" charset="0"/>
              </a:rPr>
              <a:t>Arnkoff</a:t>
            </a:r>
            <a:r>
              <a:rPr lang="en-US" sz="1500" dirty="0">
                <a:latin typeface="Times New Roman" panose="02020603050405020304" pitchFamily="18" charset="0"/>
                <a:cs typeface="Times New Roman" panose="02020603050405020304" pitchFamily="18" charset="0"/>
              </a:rPr>
              <a:t>, D. B., &amp; Glass, C. R. (2011). Conceptualizing mindfulness and acceptance as components of psychological resilience to trauma. </a:t>
            </a:r>
            <a:r>
              <a:rPr lang="en-US" sz="1500" i="1" dirty="0">
                <a:latin typeface="Times New Roman" panose="02020603050405020304" pitchFamily="18" charset="0"/>
                <a:cs typeface="Times New Roman" panose="02020603050405020304" pitchFamily="18" charset="0"/>
              </a:rPr>
              <a:t>Trauma, Violence, &amp; Abuse</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12</a:t>
            </a:r>
            <a:r>
              <a:rPr lang="en-US" sz="1500" dirty="0">
                <a:latin typeface="Times New Roman" panose="02020603050405020304" pitchFamily="18" charset="0"/>
                <a:cs typeface="Times New Roman" panose="02020603050405020304" pitchFamily="18" charset="0"/>
              </a:rPr>
              <a:t>(4), 220-235. </a:t>
            </a:r>
            <a:r>
              <a:rPr lang="en-US" sz="1500" dirty="0" err="1">
                <a:latin typeface="Times New Roman" panose="02020603050405020304" pitchFamily="18" charset="0"/>
                <a:cs typeface="Times New Roman" panose="02020603050405020304" pitchFamily="18" charset="0"/>
              </a:rPr>
              <a:t>doi</a:t>
            </a:r>
            <a:r>
              <a:rPr lang="en-US" sz="1500" dirty="0">
                <a:latin typeface="Times New Roman" panose="02020603050405020304" pitchFamily="18" charset="0"/>
                <a:cs typeface="Times New Roman" panose="02020603050405020304" pitchFamily="18" charset="0"/>
              </a:rPr>
              <a:t>: 10.1177/1524838011416375.</a:t>
            </a:r>
          </a:p>
          <a:p>
            <a:pPr marL="401638" indent="-401638"/>
            <a:r>
              <a:rPr lang="en-US" sz="1500" dirty="0">
                <a:latin typeface="Times New Roman" panose="02020603050405020304" pitchFamily="18" charset="0"/>
                <a:cs typeface="Times New Roman" panose="02020603050405020304" pitchFamily="18" charset="0"/>
              </a:rPr>
              <a:t>Thompson, B. L., &amp; Waltz, J. (2010). Mindfulness and experiential avoidance as predictors of posttraumatic stress disorder avoidance symptom severity. </a:t>
            </a:r>
            <a:r>
              <a:rPr lang="en-US" sz="1500" i="1" dirty="0">
                <a:latin typeface="Times New Roman" panose="02020603050405020304" pitchFamily="18" charset="0"/>
                <a:cs typeface="Times New Roman" panose="02020603050405020304" pitchFamily="18" charset="0"/>
              </a:rPr>
              <a:t>Journal of Anxiety Disorders</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24</a:t>
            </a:r>
            <a:r>
              <a:rPr lang="en-US" sz="1500" dirty="0">
                <a:latin typeface="Times New Roman" panose="02020603050405020304" pitchFamily="18" charset="0"/>
                <a:cs typeface="Times New Roman" panose="02020603050405020304" pitchFamily="18" charset="0"/>
              </a:rPr>
              <a:t>(4), 409-415. </a:t>
            </a:r>
            <a:r>
              <a:rPr lang="en-US" sz="1500" dirty="0" err="1">
                <a:latin typeface="Times New Roman" panose="02020603050405020304" pitchFamily="18" charset="0"/>
                <a:cs typeface="Times New Roman" panose="02020603050405020304" pitchFamily="18" charset="0"/>
              </a:rPr>
              <a:t>doi</a:t>
            </a:r>
            <a:r>
              <a:rPr lang="en-US" sz="1500" dirty="0">
                <a:latin typeface="Times New Roman" panose="02020603050405020304" pitchFamily="18" charset="0"/>
                <a:cs typeface="Times New Roman" panose="02020603050405020304" pitchFamily="18" charset="0"/>
              </a:rPr>
              <a:t>: 10.1016/j.janxdis.2010.02.005.</a:t>
            </a:r>
          </a:p>
          <a:p>
            <a:pPr marL="401638" indent="-401638"/>
            <a:r>
              <a:rPr lang="en-US" sz="1500" dirty="0">
                <a:latin typeface="Times New Roman" panose="02020603050405020304" pitchFamily="18" charset="0"/>
                <a:cs typeface="Times New Roman" panose="02020603050405020304" pitchFamily="18" charset="0"/>
              </a:rPr>
              <a:t>World Health Organization (2001b). World Health Organization Disability Assessment Schedule II (WHODAS II). Retrieved March 15, 2005, from </a:t>
            </a:r>
            <a:r>
              <a:rPr lang="en-US" sz="1500" u="sng" dirty="0">
                <a:latin typeface="Times New Roman" panose="02020603050405020304" pitchFamily="18" charset="0"/>
                <a:cs typeface="Times New Roman" panose="02020603050405020304" pitchFamily="18" charset="0"/>
                <a:hlinkClick r:id="rId9"/>
              </a:rPr>
              <a:t>http://www.who.int/lcidh/whodas/index.html</a:t>
            </a:r>
            <a:endParaRPr lang="en-US" sz="1500" dirty="0">
              <a:latin typeface="Times New Roman" panose="02020603050405020304" pitchFamily="18" charset="0"/>
              <a:cs typeface="Times New Roman" panose="02020603050405020304" pitchFamily="18" charset="0"/>
            </a:endParaRPr>
          </a:p>
          <a:p>
            <a:pPr marL="336550" indent="-336550"/>
            <a:endParaRPr lang="en-US" sz="1800" dirty="0">
              <a:latin typeface="Times New Roman" panose="02020603050405020304" pitchFamily="18" charset="0"/>
              <a:cs typeface="Times New Roman" panose="02020603050405020304" pitchFamily="18" charset="0"/>
            </a:endParaRPr>
          </a:p>
          <a:p>
            <a:pPr marL="336550" indent="-336550"/>
            <a:endParaRPr lang="en-US" sz="1800" dirty="0">
              <a:latin typeface="Times New Roman" panose="02020603050405020304" pitchFamily="18" charset="0"/>
              <a:cs typeface="Times New Roman" panose="02020603050405020304" pitchFamily="18" charset="0"/>
            </a:endParaRPr>
          </a:p>
          <a:p>
            <a:pPr marL="457200" indent="-457200"/>
            <a:endParaRPr lang="en-US" sz="1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5F37410-38C9-448C-B89B-3BD9A700393F}"/>
              </a:ext>
            </a:extLst>
          </p:cNvPr>
          <p:cNvSpPr txBox="1"/>
          <p:nvPr/>
        </p:nvSpPr>
        <p:spPr>
          <a:xfrm>
            <a:off x="33992517" y="18458695"/>
            <a:ext cx="1505797" cy="92398"/>
          </a:xfrm>
          <a:prstGeom prst="rect">
            <a:avLst/>
          </a:prstGeom>
          <a:noFill/>
        </p:spPr>
        <p:txBody>
          <a:bodyPr vert="eaVert" wrap="none" rtlCol="0">
            <a:spAutoFit/>
          </a:bodyPr>
          <a:lstStyle/>
          <a:p>
            <a:endParaRPr lang="en-US" dirty="0"/>
          </a:p>
        </p:txBody>
      </p:sp>
      <p:sp>
        <p:nvSpPr>
          <p:cNvPr id="43" name="Rectangle 42">
            <a:extLst>
              <a:ext uri="{FF2B5EF4-FFF2-40B4-BE49-F238E27FC236}">
                <a16:creationId xmlns:a16="http://schemas.microsoft.com/office/drawing/2014/main" id="{FC05DF7A-0196-49D8-9B1B-25D43B17FBED}"/>
              </a:ext>
            </a:extLst>
          </p:cNvPr>
          <p:cNvSpPr/>
          <p:nvPr/>
        </p:nvSpPr>
        <p:spPr>
          <a:xfrm>
            <a:off x="15132155" y="8933235"/>
            <a:ext cx="13677720" cy="3077766"/>
          </a:xfrm>
          <a:prstGeom prst="rect">
            <a:avLst/>
          </a:prstGeom>
        </p:spPr>
        <p:txBody>
          <a:bodyPr wrap="square">
            <a:spAutoFit/>
          </a:bodyPr>
          <a:lstStyle/>
          <a:p>
            <a:pPr marL="571500" indent="-571500">
              <a:buFont typeface="Arial" panose="020B0604020202020204" pitchFamily="34" charset="0"/>
              <a:buChar char="•"/>
            </a:pPr>
            <a:r>
              <a:rPr lang="en-US" sz="3800" dirty="0">
                <a:solidFill>
                  <a:schemeClr val="dk1"/>
                </a:solidFill>
                <a:latin typeface="Times New Roman"/>
                <a:cs typeface="Times New Roman"/>
                <a:sym typeface="Times New Roman"/>
              </a:rPr>
              <a:t>Multisite data collection was utilized to explore the relationships between various measures of psychological flexibility and psychopathology.</a:t>
            </a:r>
          </a:p>
          <a:p>
            <a:pPr marL="571500" indent="-571500">
              <a:buFont typeface="Arial" panose="020B0604020202020204" pitchFamily="34" charset="0"/>
              <a:buChar char="•"/>
            </a:pPr>
            <a:r>
              <a:rPr lang="en-US" sz="4000" dirty="0">
                <a:solidFill>
                  <a:schemeClr val="dk1"/>
                </a:solidFill>
                <a:latin typeface="Times New Roman"/>
                <a:cs typeface="Times New Roman"/>
                <a:sym typeface="Times New Roman"/>
              </a:rPr>
              <a:t>For this study, </a:t>
            </a:r>
            <a:r>
              <a:rPr lang="en-US" sz="4000" dirty="0">
                <a:solidFill>
                  <a:schemeClr val="dk1"/>
                </a:solidFill>
                <a:latin typeface="Times New Roman"/>
                <a:cs typeface="Times New Roman"/>
              </a:rPr>
              <a:t>data was collected from an online survey platform at a single southern</a:t>
            </a:r>
            <a:r>
              <a:rPr lang="en-US" sz="4000" dirty="0">
                <a:solidFill>
                  <a:schemeClr val="dk1"/>
                </a:solidFill>
                <a:latin typeface="Times New Roman"/>
                <a:cs typeface="Times New Roman"/>
                <a:sym typeface="Times New Roman"/>
              </a:rPr>
              <a:t> regional university. </a:t>
            </a:r>
          </a:p>
        </p:txBody>
      </p:sp>
      <p:graphicFrame>
        <p:nvGraphicFramePr>
          <p:cNvPr id="44" name="Table 43">
            <a:extLst>
              <a:ext uri="{FF2B5EF4-FFF2-40B4-BE49-F238E27FC236}">
                <a16:creationId xmlns:a16="http://schemas.microsoft.com/office/drawing/2014/main" id="{6941FFDC-705A-44ED-8429-37BA43BC71A6}"/>
              </a:ext>
            </a:extLst>
          </p:cNvPr>
          <p:cNvGraphicFramePr>
            <a:graphicFrameLocks noGrp="1"/>
          </p:cNvGraphicFramePr>
          <p:nvPr>
            <p:extLst>
              <p:ext uri="{D42A27DB-BD31-4B8C-83A1-F6EECF244321}">
                <p14:modId xmlns:p14="http://schemas.microsoft.com/office/powerpoint/2010/main" val="1272496182"/>
              </p:ext>
            </p:extLst>
          </p:nvPr>
        </p:nvGraphicFramePr>
        <p:xfrm>
          <a:off x="29660023" y="6378578"/>
          <a:ext cx="13493537" cy="6239806"/>
        </p:xfrm>
        <a:graphic>
          <a:graphicData uri="http://schemas.openxmlformats.org/drawingml/2006/table">
            <a:tbl>
              <a:tblPr firstRow="1" firstCol="1" lastRow="1" lastCol="1" bandRow="1" bandCol="1"/>
              <a:tblGrid>
                <a:gridCol w="3955003">
                  <a:extLst>
                    <a:ext uri="{9D8B030D-6E8A-4147-A177-3AD203B41FA5}">
                      <a16:colId xmlns:a16="http://schemas.microsoft.com/office/drawing/2014/main" val="1334180435"/>
                    </a:ext>
                  </a:extLst>
                </a:gridCol>
                <a:gridCol w="2908090">
                  <a:extLst>
                    <a:ext uri="{9D8B030D-6E8A-4147-A177-3AD203B41FA5}">
                      <a16:colId xmlns:a16="http://schemas.microsoft.com/office/drawing/2014/main" val="3443504808"/>
                    </a:ext>
                  </a:extLst>
                </a:gridCol>
                <a:gridCol w="2791766">
                  <a:extLst>
                    <a:ext uri="{9D8B030D-6E8A-4147-A177-3AD203B41FA5}">
                      <a16:colId xmlns:a16="http://schemas.microsoft.com/office/drawing/2014/main" val="1996312953"/>
                    </a:ext>
                  </a:extLst>
                </a:gridCol>
                <a:gridCol w="3838678">
                  <a:extLst>
                    <a:ext uri="{9D8B030D-6E8A-4147-A177-3AD203B41FA5}">
                      <a16:colId xmlns:a16="http://schemas.microsoft.com/office/drawing/2014/main" val="2789581350"/>
                    </a:ext>
                  </a:extLst>
                </a:gridCol>
              </a:tblGrid>
              <a:tr h="1187201">
                <a:tc>
                  <a:txBody>
                    <a:bodyPr/>
                    <a:lstStyle/>
                    <a:p>
                      <a:pPr marL="0" marR="0" algn="l" defTabSz="4389120" rtl="0" eaLnBrk="1" latinLnBrk="0" hangingPunct="1">
                        <a:lnSpc>
                          <a:spcPct val="107000"/>
                        </a:lnSpc>
                        <a:spcBef>
                          <a:spcPts val="0"/>
                        </a:spcBef>
                        <a:spcAft>
                          <a:spcPts val="800"/>
                        </a:spcAft>
                      </a:pPr>
                      <a:r>
                        <a:rPr lang="en-US" sz="3800" b="1" kern="1200" dirty="0">
                          <a:effectLst/>
                          <a:latin typeface="Times New Roman" panose="02020603050405020304" pitchFamily="18" charset="0"/>
                          <a:cs typeface="Times New Roman" panose="02020603050405020304" pitchFamily="18" charset="0"/>
                        </a:rPr>
                        <a:t>Predictor Variable</a:t>
                      </a:r>
                      <a:endParaRPr lang="en-US" sz="38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b="1" kern="1200" dirty="0">
                          <a:effectLst/>
                          <a:latin typeface="Times New Roman" panose="02020603050405020304" pitchFamily="18" charset="0"/>
                          <a:cs typeface="Times New Roman" panose="02020603050405020304" pitchFamily="18" charset="0"/>
                        </a:rPr>
                        <a:t>B</a:t>
                      </a:r>
                      <a:endParaRPr lang="en-US" sz="38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b="1" kern="1200" dirty="0">
                          <a:effectLst/>
                          <a:latin typeface="Times New Roman" panose="02020603050405020304" pitchFamily="18" charset="0"/>
                          <a:cs typeface="Times New Roman" panose="02020603050405020304" pitchFamily="18" charset="0"/>
                        </a:rPr>
                        <a:t>t</a:t>
                      </a:r>
                      <a:endParaRPr lang="en-US" sz="38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b="1" kern="1200" dirty="0">
                          <a:effectLst/>
                          <a:latin typeface="Times New Roman" panose="02020603050405020304" pitchFamily="18" charset="0"/>
                          <a:cs typeface="Times New Roman" panose="02020603050405020304" pitchFamily="18" charset="0"/>
                        </a:rPr>
                        <a:t>p</a:t>
                      </a:r>
                      <a:endParaRPr lang="en-US" sz="38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extLst>
                  <a:ext uri="{0D108BD9-81ED-4DB2-BD59-A6C34878D82A}">
                    <a16:rowId xmlns:a16="http://schemas.microsoft.com/office/drawing/2014/main" val="4222949617"/>
                  </a:ext>
                </a:extLst>
              </a:tr>
              <a:tr h="577769">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Intercept </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6.14</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a:effectLst/>
                          <a:latin typeface="Times New Roman" panose="02020603050405020304" pitchFamily="18" charset="0"/>
                          <a:cs typeface="Times New Roman" panose="02020603050405020304" pitchFamily="18" charset="0"/>
                        </a:rPr>
                        <a:t>6.54</a:t>
                      </a:r>
                      <a:endParaRPr lang="en-US" sz="3800" b="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a:effectLst/>
                          <a:latin typeface="Times New Roman" panose="02020603050405020304" pitchFamily="18" charset="0"/>
                          <a:cs typeface="Times New Roman" panose="02020603050405020304" pitchFamily="18" charset="0"/>
                        </a:rPr>
                        <a:t>&lt;.001</a:t>
                      </a:r>
                      <a:endParaRPr lang="en-US" sz="3800" b="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extLst>
                  <a:ext uri="{0D108BD9-81ED-4DB2-BD59-A6C34878D82A}">
                    <a16:rowId xmlns:a16="http://schemas.microsoft.com/office/drawing/2014/main" val="1754239694"/>
                  </a:ext>
                </a:extLst>
              </a:tr>
              <a:tr h="1187201">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Biological Sex (Female = 0) </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-.79</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-.58</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.56</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extLst>
                  <a:ext uri="{0D108BD9-81ED-4DB2-BD59-A6C34878D82A}">
                    <a16:rowId xmlns:a16="http://schemas.microsoft.com/office/drawing/2014/main" val="2282246874"/>
                  </a:ext>
                </a:extLst>
              </a:tr>
              <a:tr h="1187201">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Lifetime exposure to traumatic events</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.34</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1.37</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.17</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extLst>
                  <a:ext uri="{0D108BD9-81ED-4DB2-BD59-A6C34878D82A}">
                    <a16:rowId xmlns:a16="http://schemas.microsoft.com/office/drawing/2014/main" val="4286493524"/>
                  </a:ext>
                </a:extLst>
              </a:tr>
              <a:tr h="876144">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PCL-5</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.05</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1.08</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.28</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extLst>
                  <a:ext uri="{0D108BD9-81ED-4DB2-BD59-A6C34878D82A}">
                    <a16:rowId xmlns:a16="http://schemas.microsoft.com/office/drawing/2014/main" val="491457649"/>
                  </a:ext>
                </a:extLst>
              </a:tr>
              <a:tr h="577769">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AAQ-II</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a:effectLst/>
                          <a:latin typeface="Times New Roman" panose="02020603050405020304" pitchFamily="18" charset="0"/>
                          <a:cs typeface="Times New Roman" panose="02020603050405020304" pitchFamily="18" charset="0"/>
                        </a:rPr>
                        <a:t>.32</a:t>
                      </a:r>
                      <a:endParaRPr lang="en-US" sz="3800" b="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a:effectLst/>
                          <a:latin typeface="Times New Roman" panose="02020603050405020304" pitchFamily="18" charset="0"/>
                          <a:cs typeface="Times New Roman" panose="02020603050405020304" pitchFamily="18" charset="0"/>
                        </a:rPr>
                        <a:t>4.55</a:t>
                      </a:r>
                      <a:endParaRPr lang="en-US" sz="3800" b="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&lt;.001</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extLst>
                  <a:ext uri="{0D108BD9-81ED-4DB2-BD59-A6C34878D82A}">
                    <a16:rowId xmlns:a16="http://schemas.microsoft.com/office/drawing/2014/main" val="951244707"/>
                  </a:ext>
                </a:extLst>
              </a:tr>
              <a:tr h="577769">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PCL-5 X AAQ-II</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.003</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.75</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tc>
                  <a:txBody>
                    <a:bodyPr/>
                    <a:lstStyle/>
                    <a:p>
                      <a:pPr marL="0" marR="0" algn="l" defTabSz="4389120" rtl="0" eaLnBrk="1" latinLnBrk="0" hangingPunct="1">
                        <a:lnSpc>
                          <a:spcPct val="107000"/>
                        </a:lnSpc>
                        <a:spcBef>
                          <a:spcPts val="0"/>
                        </a:spcBef>
                        <a:spcAft>
                          <a:spcPts val="800"/>
                        </a:spcAft>
                      </a:pPr>
                      <a:r>
                        <a:rPr lang="en-US" sz="3800" kern="1200" dirty="0">
                          <a:effectLst/>
                          <a:latin typeface="Times New Roman" panose="02020603050405020304" pitchFamily="18" charset="0"/>
                          <a:cs typeface="Times New Roman" panose="02020603050405020304" pitchFamily="18" charset="0"/>
                        </a:rPr>
                        <a:t>.46</a:t>
                      </a:r>
                      <a:endParaRPr lang="en-US" sz="3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9525" marB="0" anchor="b"/>
                </a:tc>
                <a:extLst>
                  <a:ext uri="{0D108BD9-81ED-4DB2-BD59-A6C34878D82A}">
                    <a16:rowId xmlns:a16="http://schemas.microsoft.com/office/drawing/2014/main" val="2413112064"/>
                  </a:ext>
                </a:extLst>
              </a:tr>
            </a:tbl>
          </a:graphicData>
        </a:graphic>
      </p:graphicFrame>
      <p:sp>
        <p:nvSpPr>
          <p:cNvPr id="45" name="Rectangle 1">
            <a:extLst>
              <a:ext uri="{FF2B5EF4-FFF2-40B4-BE49-F238E27FC236}">
                <a16:creationId xmlns:a16="http://schemas.microsoft.com/office/drawing/2014/main" id="{D8D59FC9-A328-4B3B-AC00-87AB61A001BF}"/>
              </a:ext>
            </a:extLst>
          </p:cNvPr>
          <p:cNvSpPr>
            <a:spLocks noChangeArrowheads="1"/>
          </p:cNvSpPr>
          <p:nvPr/>
        </p:nvSpPr>
        <p:spPr bwMode="auto">
          <a:xfrm>
            <a:off x="29579754" y="5519908"/>
            <a:ext cx="1365407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indent="65088" defTabSz="914400"/>
            <a:r>
              <a:rPr kumimoji="0" lang="en-US" altLang="en-US" sz="3800" b="0"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Table 2</a:t>
            </a:r>
            <a:r>
              <a:rPr lang="en-US" altLang="en-US" sz="3800"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 </a:t>
            </a:r>
            <a:r>
              <a:rPr lang="en-US" sz="3800"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Moderated regression predicting </a:t>
            </a:r>
            <a:r>
              <a:rPr lang="en-US" sz="3800" dirty="0">
                <a:latin typeface="Times New Roman" panose="02020603050405020304" pitchFamily="18" charset="0"/>
                <a:cs typeface="Times New Roman" panose="02020603050405020304" pitchFamily="18" charset="0"/>
              </a:rPr>
              <a:t>functional impartment</a:t>
            </a:r>
            <a:r>
              <a:rPr lang="en-US" sz="3800"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a:t>
            </a:r>
          </a:p>
        </p:txBody>
      </p:sp>
      <p:graphicFrame>
        <p:nvGraphicFramePr>
          <p:cNvPr id="14" name="Table 13">
            <a:extLst>
              <a:ext uri="{FF2B5EF4-FFF2-40B4-BE49-F238E27FC236}">
                <a16:creationId xmlns:a16="http://schemas.microsoft.com/office/drawing/2014/main" id="{6269E072-9D91-4997-B55F-D5067BB81C85}"/>
              </a:ext>
            </a:extLst>
          </p:cNvPr>
          <p:cNvGraphicFramePr>
            <a:graphicFrameLocks noGrp="1"/>
          </p:cNvGraphicFramePr>
          <p:nvPr>
            <p:extLst>
              <p:ext uri="{D42A27DB-BD31-4B8C-83A1-F6EECF244321}">
                <p14:modId xmlns:p14="http://schemas.microsoft.com/office/powerpoint/2010/main" val="251118244"/>
              </p:ext>
            </p:extLst>
          </p:nvPr>
        </p:nvGraphicFramePr>
        <p:xfrm>
          <a:off x="15305122" y="27426827"/>
          <a:ext cx="13927316" cy="5709636"/>
        </p:xfrm>
        <a:graphic>
          <a:graphicData uri="http://schemas.openxmlformats.org/drawingml/2006/table">
            <a:tbl>
              <a:tblPr/>
              <a:tblGrid>
                <a:gridCol w="1974330">
                  <a:extLst>
                    <a:ext uri="{9D8B030D-6E8A-4147-A177-3AD203B41FA5}">
                      <a16:colId xmlns:a16="http://schemas.microsoft.com/office/drawing/2014/main" val="1440299194"/>
                    </a:ext>
                  </a:extLst>
                </a:gridCol>
                <a:gridCol w="2398996">
                  <a:extLst>
                    <a:ext uri="{9D8B030D-6E8A-4147-A177-3AD203B41FA5}">
                      <a16:colId xmlns:a16="http://schemas.microsoft.com/office/drawing/2014/main" val="17725521"/>
                    </a:ext>
                  </a:extLst>
                </a:gridCol>
                <a:gridCol w="1446355">
                  <a:extLst>
                    <a:ext uri="{9D8B030D-6E8A-4147-A177-3AD203B41FA5}">
                      <a16:colId xmlns:a16="http://schemas.microsoft.com/office/drawing/2014/main" val="2383850510"/>
                    </a:ext>
                  </a:extLst>
                </a:gridCol>
                <a:gridCol w="1564031">
                  <a:extLst>
                    <a:ext uri="{9D8B030D-6E8A-4147-A177-3AD203B41FA5}">
                      <a16:colId xmlns:a16="http://schemas.microsoft.com/office/drawing/2014/main" val="999490307"/>
                    </a:ext>
                  </a:extLst>
                </a:gridCol>
                <a:gridCol w="1590842">
                  <a:extLst>
                    <a:ext uri="{9D8B030D-6E8A-4147-A177-3AD203B41FA5}">
                      <a16:colId xmlns:a16="http://schemas.microsoft.com/office/drawing/2014/main" val="1330216626"/>
                    </a:ext>
                  </a:extLst>
                </a:gridCol>
                <a:gridCol w="1827681">
                  <a:extLst>
                    <a:ext uri="{9D8B030D-6E8A-4147-A177-3AD203B41FA5}">
                      <a16:colId xmlns:a16="http://schemas.microsoft.com/office/drawing/2014/main" val="511251910"/>
                    </a:ext>
                  </a:extLst>
                </a:gridCol>
                <a:gridCol w="1385284">
                  <a:extLst>
                    <a:ext uri="{9D8B030D-6E8A-4147-A177-3AD203B41FA5}">
                      <a16:colId xmlns:a16="http://schemas.microsoft.com/office/drawing/2014/main" val="4278725581"/>
                    </a:ext>
                  </a:extLst>
                </a:gridCol>
                <a:gridCol w="1739797">
                  <a:extLst>
                    <a:ext uri="{9D8B030D-6E8A-4147-A177-3AD203B41FA5}">
                      <a16:colId xmlns:a16="http://schemas.microsoft.com/office/drawing/2014/main" val="1840908411"/>
                    </a:ext>
                  </a:extLst>
                </a:gridCol>
              </a:tblGrid>
              <a:tr h="1200403">
                <a:tc>
                  <a:txBody>
                    <a:bodyPr/>
                    <a:lstStyle/>
                    <a:p>
                      <a:pPr marL="0" marR="0">
                        <a:lnSpc>
                          <a:spcPct val="107000"/>
                        </a:lnSpc>
                        <a:spcBef>
                          <a:spcPts val="0"/>
                        </a:spcBef>
                        <a:spcAft>
                          <a:spcPts val="0"/>
                        </a:spcAft>
                      </a:pPr>
                      <a:r>
                        <a:rPr lang="en-US" sz="3800" dirty="0">
                          <a:effectLst/>
                          <a:latin typeface="Times New Roman" panose="02020603050405020304" pitchFamily="18" charset="0"/>
                          <a:cs typeface="Times New Roman" panose="02020603050405020304" pitchFamily="18" charset="0"/>
                        </a:rPr>
                        <a:t> </a:t>
                      </a:r>
                      <a:endParaRPr lang="en-US" sz="38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dirty="0">
                          <a:effectLst/>
                          <a:latin typeface="Times New Roman" panose="02020603050405020304" pitchFamily="18" charset="0"/>
                          <a:cs typeface="Times New Roman" panose="02020603050405020304" pitchFamily="18" charset="0"/>
                        </a:rPr>
                        <a:t>Global disability</a:t>
                      </a:r>
                      <a:endParaRPr lang="en-US" sz="38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Sex</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dirty="0">
                          <a:effectLst/>
                          <a:latin typeface="Times New Roman" panose="02020603050405020304" pitchFamily="18" charset="0"/>
                          <a:cs typeface="Times New Roman" panose="02020603050405020304" pitchFamily="18" charset="0"/>
                        </a:rPr>
                        <a:t>LEC-5</a:t>
                      </a:r>
                      <a:endParaRPr lang="en-US" sz="38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PCL-5</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AAQ-II</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M</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SD</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065995292"/>
                  </a:ext>
                </a:extLst>
              </a:tr>
              <a:tr h="1248241">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Global disability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-.204*</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.173</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.423**</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.556**</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7.13</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6.52</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83504663"/>
                  </a:ext>
                </a:extLst>
              </a:tr>
              <a:tr h="737167">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Sex</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dirty="0">
                          <a:effectLst/>
                          <a:latin typeface="Times New Roman" panose="02020603050405020304" pitchFamily="18" charset="0"/>
                          <a:cs typeface="Times New Roman" panose="02020603050405020304" pitchFamily="18" charset="0"/>
                        </a:rPr>
                        <a:t> </a:t>
                      </a:r>
                      <a:endParaRPr lang="en-US" sz="38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.092</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-.241*</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-.292**</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.22</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.42</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507846449"/>
                  </a:ext>
                </a:extLst>
              </a:tr>
              <a:tr h="841275">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LEC-5</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.197*</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.079</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2.67</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2.23</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299459925"/>
                  </a:ext>
                </a:extLst>
              </a:tr>
              <a:tr h="841275">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PCL-5</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.597**</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24.76</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16.10</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513288618"/>
                  </a:ext>
                </a:extLst>
              </a:tr>
              <a:tr h="841275">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AAQ-II</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dirty="0">
                          <a:effectLst/>
                          <a:latin typeface="Times New Roman" panose="02020603050405020304" pitchFamily="18" charset="0"/>
                          <a:cs typeface="Times New Roman" panose="02020603050405020304" pitchFamily="18" charset="0"/>
                        </a:rPr>
                        <a:t> </a:t>
                      </a:r>
                      <a:endParaRPr lang="en-US" sz="38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 </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a:effectLst/>
                          <a:latin typeface="Times New Roman" panose="02020603050405020304" pitchFamily="18" charset="0"/>
                          <a:cs typeface="Times New Roman" panose="02020603050405020304" pitchFamily="18" charset="0"/>
                        </a:rPr>
                        <a:t>21.95</a:t>
                      </a:r>
                      <a:endParaRPr lang="en-US" sz="38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800" dirty="0">
                          <a:effectLst/>
                          <a:latin typeface="Times New Roman" panose="02020603050405020304" pitchFamily="18" charset="0"/>
                          <a:cs typeface="Times New Roman" panose="02020603050405020304" pitchFamily="18" charset="0"/>
                        </a:rPr>
                        <a:t>9.7</a:t>
                      </a:r>
                      <a:endParaRPr lang="en-US" sz="38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289954354"/>
                  </a:ext>
                </a:extLst>
              </a:tr>
            </a:tbl>
          </a:graphicData>
        </a:graphic>
      </p:graphicFrame>
      <p:sp>
        <p:nvSpPr>
          <p:cNvPr id="20" name="TextBox 19">
            <a:extLst>
              <a:ext uri="{FF2B5EF4-FFF2-40B4-BE49-F238E27FC236}">
                <a16:creationId xmlns:a16="http://schemas.microsoft.com/office/drawing/2014/main" id="{6CE21EAA-A32C-424D-8796-E79EF64FD737}"/>
              </a:ext>
            </a:extLst>
          </p:cNvPr>
          <p:cNvSpPr txBox="1"/>
          <p:nvPr/>
        </p:nvSpPr>
        <p:spPr>
          <a:xfrm>
            <a:off x="659477" y="31596115"/>
            <a:ext cx="14472678" cy="2644570"/>
          </a:xfrm>
          <a:prstGeom prst="rect">
            <a:avLst/>
          </a:prstGeom>
          <a:noFill/>
        </p:spPr>
        <p:txBody>
          <a:bodyPr wrap="square" rtlCol="0">
            <a:spAutoFit/>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sym typeface="Times New Roman"/>
              </a:rPr>
              <a:t>Trauma Symptoms: PTSD Checklist for DSM-5 (PCL-5; </a:t>
            </a:r>
            <a:r>
              <a:rPr lang="el-GR" sz="4000" dirty="0">
                <a:latin typeface="Times New Roman" panose="02020603050405020304" pitchFamily="18" charset="0"/>
                <a:cs typeface="Times New Roman" panose="02020603050405020304" pitchFamily="18" charset="0"/>
                <a:sym typeface="Times New Roman"/>
              </a:rPr>
              <a:t>α</a:t>
            </a:r>
            <a:r>
              <a:rPr lang="en-US" sz="4000" dirty="0">
                <a:latin typeface="Times New Roman" panose="02020603050405020304" pitchFamily="18" charset="0"/>
                <a:cs typeface="Times New Roman" panose="02020603050405020304" pitchFamily="18" charset="0"/>
                <a:sym typeface="Times New Roman"/>
              </a:rPr>
              <a:t> = 0.94; Blevins et al., 2015) </a:t>
            </a:r>
            <a:endParaRPr lang="en-US" altLang="en-US" sz="4000" dirty="0">
              <a:latin typeface="Times New Roman" panose="02020603050405020304" pitchFamily="18" charset="0"/>
              <a:cs typeface="Times New Roman" panose="02020603050405020304" pitchFamily="18" charset="0"/>
            </a:endParaRPr>
          </a:p>
          <a:p>
            <a:endParaRPr lang="en-US" dirty="0"/>
          </a:p>
        </p:txBody>
      </p:sp>
      <p:sp>
        <p:nvSpPr>
          <p:cNvPr id="3" name="Rectangle 2">
            <a:extLst>
              <a:ext uri="{FF2B5EF4-FFF2-40B4-BE49-F238E27FC236}">
                <a16:creationId xmlns:a16="http://schemas.microsoft.com/office/drawing/2014/main" id="{EA776CBE-C097-4568-8006-8264D8072298}"/>
              </a:ext>
            </a:extLst>
          </p:cNvPr>
          <p:cNvSpPr/>
          <p:nvPr/>
        </p:nvSpPr>
        <p:spPr>
          <a:xfrm>
            <a:off x="29482106" y="15063061"/>
            <a:ext cx="14024173" cy="2462213"/>
          </a:xfrm>
          <a:prstGeom prst="rect">
            <a:avLst/>
          </a:prstGeom>
        </p:spPr>
        <p:txBody>
          <a:bodyPr wrap="square">
            <a:spAutoFit/>
          </a:bodyPr>
          <a:lstStyle/>
          <a:p>
            <a:pPr marL="457200" indent="-4572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Psychological flexibility was the only variable which remained significant in the </a:t>
            </a:r>
            <a:r>
              <a:rPr lang="en-US" sz="4000" dirty="0">
                <a:latin typeface="Times New Roman" panose="02020603050405020304" pitchFamily="18" charset="0"/>
                <a:cs typeface="Times New Roman" panose="02020603050405020304" pitchFamily="18" charset="0"/>
              </a:rPr>
              <a:t>primary analytic model</a:t>
            </a:r>
            <a:r>
              <a:rPr lang="en-US" sz="3800" dirty="0">
                <a:latin typeface="Times New Roman" panose="02020603050405020304" pitchFamily="18" charset="0"/>
                <a:cs typeface="Times New Roman" panose="02020603050405020304" pitchFamily="18" charset="0"/>
              </a:rPr>
              <a:t>, suggesting that psychological flexibility was a significant predictor for decreasing health functioning following traumatic events.</a:t>
            </a:r>
          </a:p>
        </p:txBody>
      </p:sp>
      <p:sp>
        <p:nvSpPr>
          <p:cNvPr id="36" name="TextBox 35">
            <a:extLst>
              <a:ext uri="{FF2B5EF4-FFF2-40B4-BE49-F238E27FC236}">
                <a16:creationId xmlns:a16="http://schemas.microsoft.com/office/drawing/2014/main" id="{AF2B0C56-C79A-4137-862A-1CE2F2ED3E6B}"/>
              </a:ext>
            </a:extLst>
          </p:cNvPr>
          <p:cNvSpPr txBox="1"/>
          <p:nvPr/>
        </p:nvSpPr>
        <p:spPr>
          <a:xfrm>
            <a:off x="29502415" y="22262935"/>
            <a:ext cx="13866664" cy="2431435"/>
          </a:xfrm>
          <a:prstGeom prst="rect">
            <a:avLst/>
          </a:prstGeom>
          <a:noFill/>
        </p:spPr>
        <p:txBody>
          <a:bodyPr wrap="square" rtlCol="0">
            <a:spAutoFit/>
          </a:bodyPr>
          <a:lstStyle/>
          <a:p>
            <a:pPr marL="392113" lvl="0" indent="-392113">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Clinical implications of current findings suggest mindfulness-based intervention targeting psychological inflexibility is likely to not only increased psychological well-being but also health functioning after experiencing traumatic events.  </a:t>
            </a:r>
          </a:p>
        </p:txBody>
      </p:sp>
      <p:sp>
        <p:nvSpPr>
          <p:cNvPr id="38" name="TextBox 37">
            <a:extLst>
              <a:ext uri="{FF2B5EF4-FFF2-40B4-BE49-F238E27FC236}">
                <a16:creationId xmlns:a16="http://schemas.microsoft.com/office/drawing/2014/main" id="{7B1B2AAF-0DFF-4418-90A3-1D6F573EF503}"/>
              </a:ext>
            </a:extLst>
          </p:cNvPr>
          <p:cNvSpPr txBox="1"/>
          <p:nvPr/>
        </p:nvSpPr>
        <p:spPr>
          <a:xfrm>
            <a:off x="29502415" y="24800317"/>
            <a:ext cx="13866664" cy="2431435"/>
          </a:xfrm>
          <a:prstGeom prst="rect">
            <a:avLst/>
          </a:prstGeom>
          <a:noFill/>
        </p:spPr>
        <p:txBody>
          <a:bodyPr wrap="square" rtlCol="0">
            <a:spAutoFit/>
          </a:bodyPr>
          <a:lstStyle/>
          <a:p>
            <a:pPr marL="571500" lvl="0" indent="-571500">
              <a:buFont typeface="Arial" panose="020B0604020202020204" pitchFamily="34" charset="0"/>
              <a:buChar char="•"/>
            </a:pPr>
            <a:r>
              <a:rPr lang="en-US" sz="3800" dirty="0">
                <a:latin typeface="Times New Roman" panose="02020603050405020304" pitchFamily="18" charset="0"/>
                <a:cs typeface="Times New Roman" panose="02020603050405020304" pitchFamily="18" charset="0"/>
              </a:rPr>
              <a:t>Future research should collect data from a more diverse sample, as the current sample was disproportionately female as well as Caucasian, and further explore factors that affect individual differences in psychological flexibility. </a:t>
            </a:r>
          </a:p>
        </p:txBody>
      </p:sp>
      <p:sp>
        <p:nvSpPr>
          <p:cNvPr id="6" name="TextBox 5">
            <a:extLst>
              <a:ext uri="{FF2B5EF4-FFF2-40B4-BE49-F238E27FC236}">
                <a16:creationId xmlns:a16="http://schemas.microsoft.com/office/drawing/2014/main" id="{A3CFC9C3-72CB-4719-84D3-7A9F9FF54359}"/>
              </a:ext>
            </a:extLst>
          </p:cNvPr>
          <p:cNvSpPr txBox="1"/>
          <p:nvPr/>
        </p:nvSpPr>
        <p:spPr>
          <a:xfrm>
            <a:off x="29598435" y="12817236"/>
            <a:ext cx="13164061" cy="1292662"/>
          </a:xfrm>
          <a:prstGeom prst="rect">
            <a:avLst/>
          </a:prstGeom>
          <a:noFill/>
        </p:spPr>
        <p:txBody>
          <a:bodyPr wrap="square" rtlCol="0">
            <a:spAutoFit/>
          </a:bodyPr>
          <a:lstStyle/>
          <a:p>
            <a:r>
              <a:rPr lang="en-US" sz="3800" i="1" dirty="0">
                <a:latin typeface="Times New Roman" panose="02020603050405020304" pitchFamily="18" charset="0"/>
                <a:cs typeface="Times New Roman" panose="02020603050405020304" pitchFamily="18" charset="0"/>
              </a:rPr>
              <a:t>Note: R</a:t>
            </a:r>
            <a:r>
              <a:rPr lang="en-US" sz="3800" dirty="0">
                <a:latin typeface="Times New Roman" panose="02020603050405020304" pitchFamily="18" charset="0"/>
                <a:cs typeface="Times New Roman" panose="02020603050405020304" pitchFamily="18" charset="0"/>
              </a:rPr>
              <a:t>²∆ = .34, </a:t>
            </a:r>
            <a:r>
              <a:rPr lang="en-US" sz="3800" i="1" dirty="0">
                <a:latin typeface="Times New Roman" panose="02020603050405020304" pitchFamily="18" charset="0"/>
                <a:cs typeface="Times New Roman" panose="02020603050405020304" pitchFamily="18" charset="0"/>
              </a:rPr>
              <a:t>F </a:t>
            </a:r>
            <a:r>
              <a:rPr lang="en-US" sz="3800" dirty="0">
                <a:latin typeface="Times New Roman" panose="02020603050405020304" pitchFamily="18" charset="0"/>
                <a:cs typeface="Times New Roman" panose="02020603050405020304" pitchFamily="18" charset="0"/>
              </a:rPr>
              <a:t>(5, 97) = 10.09, </a:t>
            </a:r>
            <a:r>
              <a:rPr lang="en-US" sz="3800" i="1" dirty="0">
                <a:latin typeface="Times New Roman" panose="02020603050405020304" pitchFamily="18" charset="0"/>
                <a:cs typeface="Times New Roman" panose="02020603050405020304" pitchFamily="18" charset="0"/>
              </a:rPr>
              <a:t>p &lt;</a:t>
            </a:r>
            <a:r>
              <a:rPr lang="en-US" sz="3800" dirty="0">
                <a:latin typeface="Times New Roman" panose="02020603050405020304" pitchFamily="18" charset="0"/>
                <a:cs typeface="Times New Roman" panose="02020603050405020304" pitchFamily="18" charset="0"/>
              </a:rPr>
              <a:t> .001.   </a:t>
            </a:r>
          </a:p>
          <a:p>
            <a:endParaRPr lang="en-US" sz="3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218134"/>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wild-B-Poste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Mwild-B-Poster.potx</Template>
  <TotalTime>28672</TotalTime>
  <Words>915</Words>
  <Application>Microsoft Office PowerPoint</Application>
  <PresentationFormat>Custom</PresentationFormat>
  <Paragraphs>134</Paragraphs>
  <Slides>1</Slides>
  <Notes>1</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vt:i4>
      </vt:variant>
    </vt:vector>
  </HeadingPairs>
  <TitlesOfParts>
    <vt:vector size="13" baseType="lpstr">
      <vt:lpstr>Aharoni</vt:lpstr>
      <vt:lpstr>Arial</vt:lpstr>
      <vt:lpstr>Calibri</vt:lpstr>
      <vt:lpstr>Times New Roman</vt:lpstr>
      <vt:lpstr>Trebuchet MS</vt:lpstr>
      <vt:lpstr>Tw Cen MT</vt:lpstr>
      <vt:lpstr>Tw Cen MT Condensed</vt:lpstr>
      <vt:lpstr>Wingdings 3</vt:lpstr>
      <vt:lpstr>Mwild-B-Poster</vt:lpstr>
      <vt:lpstr>1_Classic 3 Columns</vt:lpstr>
      <vt:lpstr>Classic - Wide Center</vt:lpstr>
      <vt:lpstr>Integral</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Rife</dc:creator>
  <dc:description>This template is the property of PosterPresentations.com. Call us if you need help with this poster template._x000d_
1-866-649-3004           _x000d_
 (c)PosterPresentations.com</dc:description>
  <cp:lastModifiedBy>R Z</cp:lastModifiedBy>
  <cp:revision>845</cp:revision>
  <dcterms:created xsi:type="dcterms:W3CDTF">2012-02-03T19:11:35Z</dcterms:created>
  <dcterms:modified xsi:type="dcterms:W3CDTF">2019-07-04T02:00:26Z</dcterms:modified>
</cp:coreProperties>
</file>